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273" r:id="rId4"/>
    <p:sldId id="299" r:id="rId5"/>
    <p:sldId id="29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6" r:id="rId14"/>
    <p:sldId id="297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82" r:id="rId25"/>
    <p:sldId id="308" r:id="rId26"/>
    <p:sldId id="291" r:id="rId27"/>
    <p:sldId id="292" r:id="rId28"/>
    <p:sldId id="284" r:id="rId29"/>
    <p:sldId id="285" r:id="rId30"/>
    <p:sldId id="286" r:id="rId31"/>
    <p:sldId id="287" r:id="rId32"/>
    <p:sldId id="288" r:id="rId33"/>
    <p:sldId id="289" r:id="rId34"/>
    <p:sldId id="309" r:id="rId35"/>
    <p:sldId id="290" r:id="rId36"/>
    <p:sldId id="310" r:id="rId37"/>
    <p:sldId id="311" r:id="rId3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74225-5EDA-4646-ADF0-BD1A6B5E5B0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1B00A-1631-4B5E-B959-707C00C06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823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1B00A-1631-4B5E-B959-707C00C063EF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719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540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595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38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4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84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86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005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19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528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032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841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A123-C9E2-46C6-A7F7-C6118CC0FADE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AE00-7002-4650-A37B-0028DCB945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98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dirty="0"/>
              <a:t>ОБУЧЕНИЕ СИК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Избори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народни</a:t>
            </a:r>
            <a:r>
              <a:rPr lang="ru-RU" dirty="0">
                <a:solidFill>
                  <a:schemeClr val="tx1"/>
                </a:solidFill>
              </a:rPr>
              <a:t> представители на 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bg-BG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.11.2021 </a:t>
            </a:r>
            <a:r>
              <a:rPr lang="ru-RU" dirty="0">
                <a:solidFill>
                  <a:schemeClr val="tx1"/>
                </a:solidFill>
              </a:rPr>
              <a:t>г. </a:t>
            </a:r>
            <a:r>
              <a:rPr lang="ru-RU" dirty="0" err="1">
                <a:solidFill>
                  <a:schemeClr val="tx1"/>
                </a:solidFill>
              </a:rPr>
              <a:t>във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втори</a:t>
            </a:r>
            <a:r>
              <a:rPr lang="ru-RU" dirty="0">
                <a:solidFill>
                  <a:schemeClr val="tx1"/>
                </a:solidFill>
              </a:rPr>
              <a:t> избирателен район – Бургас.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ИЗБОРЕН ДЕН –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ноември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явили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СЕ ОТВАРЯ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РИК кой член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отсъства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и РИК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снабдява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ИЗБОРЕН ДЕН –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ноември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г.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разпечатва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уникален начин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наранява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от него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разпечатва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откъсва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кочана,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изписва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„ОБРАЗЕЦ“ и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залепва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образец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секция, след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работните места на СИК.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всяка машина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2336613"/>
            <a:ext cx="8229600" cy="2892587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указания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3888432" cy="4525963"/>
          </a:xfrm>
        </p:spPr>
      </p:pic>
      <p:sp>
        <p:nvSpPr>
          <p:cNvPr id="4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всяка машина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032448" cy="5040560"/>
          </a:xfrm>
        </p:spPr>
      </p:pic>
    </p:spTree>
    <p:extLst>
      <p:ext uri="{BB962C8B-B14F-4D97-AF65-F5344CB8AC3E}">
        <p14:creationId xmlns:p14="http://schemas.microsoft.com/office/powerpoint/2010/main" val="40522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320480" cy="5966124"/>
          </a:xfrm>
        </p:spPr>
      </p:pic>
    </p:spTree>
    <p:extLst>
      <p:ext uri="{BB962C8B-B14F-4D97-AF65-F5344CB8AC3E}">
        <p14:creationId xmlns:p14="http://schemas.microsoft.com/office/powerpoint/2010/main" val="16586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187185" cy="60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5256584" cy="5721499"/>
          </a:xfrm>
        </p:spPr>
      </p:pic>
    </p:spTree>
    <p:extLst>
      <p:ext uri="{BB962C8B-B14F-4D97-AF65-F5344CB8AC3E}">
        <p14:creationId xmlns:p14="http://schemas.microsoft.com/office/powerpoint/2010/main" val="33267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536504" cy="5793507"/>
          </a:xfrm>
        </p:spPr>
      </p:pic>
    </p:spTree>
    <p:extLst>
      <p:ext uri="{BB962C8B-B14F-4D97-AF65-F5344CB8AC3E}">
        <p14:creationId xmlns:p14="http://schemas.microsoft.com/office/powerpoint/2010/main" val="3148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98820"/>
            <a:ext cx="5040560" cy="5782508"/>
          </a:xfrm>
        </p:spPr>
      </p:pic>
    </p:spTree>
    <p:extLst>
      <p:ext uri="{BB962C8B-B14F-4D97-AF65-F5344CB8AC3E}">
        <p14:creationId xmlns:p14="http://schemas.microsoft.com/office/powerpoint/2010/main" val="17289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371159F-E2D4-43AA-BDF3-8D3BCDF9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ПРЕДИЗБОРEН ДЕН – 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ноември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г.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90C3D1E-F3ED-42AE-A2CA-CDA39B65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предизборния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.2021 г.,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общината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кметството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предават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СИК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бюлетините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другите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изборни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книжа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присъствието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секретар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членове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СИК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4828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866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715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752528" cy="5616624"/>
          </a:xfrm>
        </p:spPr>
      </p:pic>
    </p:spTree>
    <p:extLst>
      <p:ext uri="{BB962C8B-B14F-4D97-AF65-F5344CB8AC3E}">
        <p14:creationId xmlns:p14="http://schemas.microsoft.com/office/powerpoint/2010/main" val="4457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4824536" cy="5577483"/>
          </a:xfrm>
        </p:spPr>
      </p:pic>
    </p:spTree>
    <p:extLst>
      <p:ext uri="{BB962C8B-B14F-4D97-AF65-F5344CB8AC3E}">
        <p14:creationId xmlns:p14="http://schemas.microsoft.com/office/powerpoint/2010/main" val="18406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2376264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списъци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СИК допуска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 по един. 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597666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bg-BG" sz="4200" b="1" dirty="0"/>
          </a:p>
          <a:p>
            <a:pPr marL="0" indent="0" algn="just">
              <a:buNone/>
            </a:pPr>
            <a:endParaRPr lang="bg-BG" sz="4200" b="1" dirty="0"/>
          </a:p>
          <a:p>
            <a:pPr marL="0" indent="0" algn="just">
              <a:buNone/>
            </a:pPr>
            <a:r>
              <a:rPr lang="bg-BG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ПОСЛЕДОВАТЕЛНОСТ НА ДЕЙСТВИЯТА </a:t>
            </a:r>
            <a:r>
              <a:rPr lang="bg-BG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ДОПУСКАНЕ ДО </a:t>
            </a:r>
            <a:r>
              <a:rPr lang="bg-BG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ГЛАСУВАНЕ:</a:t>
            </a:r>
          </a:p>
          <a:p>
            <a:pPr marL="0" indent="0" algn="just">
              <a:buNone/>
            </a:pPr>
            <a:r>
              <a:rPr lang="bg-BG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ВСЕКИ ИЗБИРАТЕЛ /ГЛАСОПОДАВАТЕЛ, ВКЛЮЧЕН В ИЗБИРАТЕЛНИЯ СПИСЪК/ СПИСЪКА ЗА ГЛАСУВАНЕ И </a:t>
            </a:r>
            <a:r>
              <a:rPr lang="bg-BG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ПРИТЕЖАВАЩ ВАЛИДЕН ДОКУМЕНТ ЗА САМОЛИЧНОСТ, СЛЕДВА ДА БЪДЕ ДОПУСНАТ ДО ГЛАСУВАНЕ.</a:t>
            </a:r>
          </a:p>
          <a:p>
            <a:pPr marL="0" indent="0" algn="just">
              <a:buNone/>
            </a:pPr>
            <a:endParaRPr lang="bg-BG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самоличността на избирателя. </a:t>
            </a:r>
            <a:r>
              <a:rPr lang="bg-BG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Избирателят се легитимира с:</a:t>
            </a:r>
          </a:p>
          <a:p>
            <a:pPr marL="0" indent="0" algn="just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 карта;</a:t>
            </a:r>
          </a:p>
          <a:p>
            <a:pPr marL="0" indent="0" algn="just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 паспорт – само за родените до 31.12.1931 г. включително</a:t>
            </a:r>
          </a:p>
          <a:p>
            <a:pPr marL="0" indent="0" algn="just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Удостоверение, издадено от МВР – само когато личната карта е изгубена, унищожена, повредена или с изтекъл срок на валидност;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 ДОПУСКА</a:t>
            </a:r>
            <a:r>
              <a:rPr lang="bg-BG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гласуване с шофьорска книжка или задграничен паспорт.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82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156448" cy="998984"/>
          </a:xfrm>
        </p:spPr>
        <p:txBody>
          <a:bodyPr>
            <a:normAutofit fontScale="90000"/>
          </a:bodyPr>
          <a:lstStyle/>
          <a:p>
            <a:r>
              <a:rPr lang="bg-BG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Дописване на избиратели в допълнителната страница на избирателния списък (под чертата) в изборния ден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0416" y="1636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чертата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допуска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снабдени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удостоверение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секция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секция, различна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адрес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графа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Забележки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„чл. 233 ИК“;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придружител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Неграмотността не е основание за гласуване с придружител.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 с увредено зрение или затруднение в придвижването, което не му позволява да извърши сам необходимите действия при гласуване, може да поиска и да посочи придружител, който да го подпомогне при гласуването.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Допускането на избирател да гласува с придружител е по преценка на председателя на СИК. ИЗБИРАТЕЛЯТ НЕ Е ДЛЪЖЕН ДА ПРЕДСТАВИ ДОКУМЕНТ ОТ ТЕЛК/НЕЛК.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придружители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 лица: член на СИК,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партия, коалиция, инициативен комитет,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застъпник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придружител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избиратели.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Придружителят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Документът за самоличност на избирателя се връща само след като пусне контролната разписка в кутията за разписките от машинното гласуване, върне </a:t>
            </a:r>
            <a:r>
              <a:rPr lang="bg-BG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картата и положи подпис в избирателния списък!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Проверка дали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вписан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Първо.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Избирателят предава на член на СИК документа си за самоличност.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Второ.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Членът на СИК проверява дали избирателят фигурира в избирателния списък, след което сравнява имената (собствено, бащино и фамилно) и постоянния адрес от личната карта/зеления паспорт с отпечатаните в избирателния списък БЕЗ ДА ГИ ЧЕТЕ НА ГЛАС.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Трето.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Членът на СИК задължително вписва в избирателния списък ЕГН, вида и номера на документа за самоличност. НЕ ЧЕТЕ И НЕ ДИКТУВА НА ГЛАС.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ВСИЧКИ ВЪЗНИКНАЛИ КАЗУСИ – ПРОЧИТАТ СЕ МЕТОДИЧЕСКИТЕ УКАЗАНИЯ</a:t>
            </a: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ОБАЖДАНЕ В РИК БУРГАС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избирателя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избирателя смарт карта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златистия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предишният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Избирателят поставя картата за гласуване в машината с чипа напред и маркира своя вот чрез докосване на екрана. След потвърждаване на направения избор се отпечатва от машината контролна разписка.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C2B080A-EE66-4FF1-B9E4-53A3AA49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4561915B-CA95-4EA3-8394-6F9FD3E18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Норма“ АД,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присъствието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разпечатва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разписка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текущо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Разписката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ПИН-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поставят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присъстващите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8. </a:t>
            </a:r>
            <a:r>
              <a:rPr lang="ru-RU" dirty="0" err="1"/>
              <a:t>Гласуване</a:t>
            </a:r>
            <a:r>
              <a:rPr lang="ru-RU" dirty="0"/>
              <a:t> чрез </a:t>
            </a:r>
            <a:r>
              <a:rPr lang="ru-RU" dirty="0" err="1"/>
              <a:t>специализирано</a:t>
            </a:r>
            <a:r>
              <a:rPr lang="ru-RU" dirty="0"/>
              <a:t> устройство за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изпитва</a:t>
            </a:r>
            <a:r>
              <a:rPr lang="ru-RU" dirty="0"/>
              <a:t> затруднение с </a:t>
            </a:r>
            <a:r>
              <a:rPr lang="ru-RU" dirty="0" err="1"/>
              <a:t>гласуването</a:t>
            </a:r>
            <a:r>
              <a:rPr lang="ru-RU" dirty="0"/>
              <a:t> и не </a:t>
            </a:r>
            <a:r>
              <a:rPr lang="ru-RU" dirty="0" err="1"/>
              <a:t>предприема</a:t>
            </a:r>
            <a:r>
              <a:rPr lang="ru-RU" dirty="0"/>
              <a:t> действия по </a:t>
            </a:r>
            <a:r>
              <a:rPr lang="ru-RU" dirty="0" err="1"/>
              <a:t>гласуване</a:t>
            </a:r>
            <a:r>
              <a:rPr lang="ru-RU" dirty="0"/>
              <a:t> пред </a:t>
            </a:r>
            <a:r>
              <a:rPr lang="ru-RU" dirty="0" err="1"/>
              <a:t>машината</a:t>
            </a:r>
            <a:r>
              <a:rPr lang="ru-RU" dirty="0"/>
              <a:t>, член на СИК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оказва</a:t>
            </a:r>
            <a:r>
              <a:rPr lang="ru-RU" dirty="0"/>
              <a:t> </a:t>
            </a:r>
            <a:r>
              <a:rPr lang="ru-RU" dirty="0" err="1"/>
              <a:t>съдействие</a:t>
            </a:r>
            <a:r>
              <a:rPr lang="ru-RU" dirty="0"/>
              <a:t> от не </a:t>
            </a:r>
            <a:r>
              <a:rPr lang="ru-RU" dirty="0" err="1"/>
              <a:t>по-малко</a:t>
            </a:r>
            <a:r>
              <a:rPr lang="ru-RU" dirty="0"/>
              <a:t> от </a:t>
            </a:r>
            <a:r>
              <a:rPr lang="ru-RU" dirty="0" smtClean="0"/>
              <a:t>3 </a:t>
            </a:r>
            <a:r>
              <a:rPr lang="ru-RU" dirty="0"/>
              <a:t>метра </a:t>
            </a:r>
            <a:r>
              <a:rPr lang="ru-RU" dirty="0" err="1"/>
              <a:t>разстояние</a:t>
            </a:r>
            <a:r>
              <a:rPr lang="ru-RU" dirty="0"/>
              <a:t>, без да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видимост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екрана</a:t>
            </a:r>
            <a:r>
              <a:rPr lang="ru-RU" dirty="0"/>
              <a:t> и без да </a:t>
            </a:r>
            <a:r>
              <a:rPr lang="ru-RU" dirty="0" err="1"/>
              <a:t>влияе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вота</a:t>
            </a:r>
            <a:r>
              <a:rPr lang="ru-RU" dirty="0"/>
              <a:t> на избирателя и при </a:t>
            </a:r>
            <a:r>
              <a:rPr lang="ru-RU" dirty="0" err="1"/>
              <a:t>запазване</a:t>
            </a:r>
            <a:r>
              <a:rPr lang="ru-RU" dirty="0"/>
              <a:t> </a:t>
            </a:r>
            <a:r>
              <a:rPr lang="ru-RU" dirty="0" err="1"/>
              <a:t>тайната</a:t>
            </a:r>
            <a:r>
              <a:rPr lang="ru-RU" dirty="0"/>
              <a:t> на </a:t>
            </a:r>
            <a:r>
              <a:rPr lang="ru-RU" dirty="0" err="1"/>
              <a:t>вота</a:t>
            </a:r>
            <a:r>
              <a:rPr lang="ru-RU" dirty="0"/>
              <a:t>.</a:t>
            </a:r>
          </a:p>
          <a:p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проверява</a:t>
            </a:r>
            <a:r>
              <a:rPr lang="ru-RU" dirty="0"/>
              <a:t> в </a:t>
            </a:r>
            <a:r>
              <a:rPr lang="ru-RU" dirty="0" err="1"/>
              <a:t>разписката</a:t>
            </a:r>
            <a:r>
              <a:rPr lang="ru-RU" dirty="0"/>
              <a:t> </a:t>
            </a:r>
            <a:r>
              <a:rPr lang="ru-RU" dirty="0" err="1"/>
              <a:t>данните</a:t>
            </a:r>
            <a:r>
              <a:rPr lang="ru-RU" dirty="0"/>
              <a:t> за своя </a:t>
            </a:r>
            <a:r>
              <a:rPr lang="ru-RU" dirty="0" err="1"/>
              <a:t>избор</a:t>
            </a:r>
            <a:r>
              <a:rPr lang="ru-RU" dirty="0"/>
              <a:t>, </a:t>
            </a:r>
            <a:r>
              <a:rPr lang="ru-RU" dirty="0" err="1"/>
              <a:t>сгъва</a:t>
            </a:r>
            <a:r>
              <a:rPr lang="ru-RU" dirty="0"/>
              <a:t> </a:t>
            </a:r>
            <a:r>
              <a:rPr lang="ru-RU" dirty="0" err="1"/>
              <a:t>разписката</a:t>
            </a:r>
            <a:r>
              <a:rPr lang="ru-RU" dirty="0"/>
              <a:t> с текста </a:t>
            </a:r>
            <a:r>
              <a:rPr lang="ru-RU" dirty="0" err="1"/>
              <a:t>навътре</a:t>
            </a:r>
            <a:r>
              <a:rPr lang="ru-RU" dirty="0"/>
              <a:t> и я пуска в </a:t>
            </a:r>
            <a:r>
              <a:rPr lang="ru-RU" dirty="0" err="1"/>
              <a:t>кутията</a:t>
            </a:r>
            <a:r>
              <a:rPr lang="ru-RU" dirty="0"/>
              <a:t> за </a:t>
            </a:r>
            <a:r>
              <a:rPr lang="ru-RU" dirty="0" err="1"/>
              <a:t>разписките</a:t>
            </a:r>
            <a:r>
              <a:rPr lang="ru-RU" dirty="0"/>
              <a:t> от </a:t>
            </a:r>
            <a:r>
              <a:rPr lang="ru-RU" dirty="0" err="1"/>
              <a:t>машинното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. </a:t>
            </a:r>
            <a:r>
              <a:rPr lang="ru-RU" dirty="0" err="1"/>
              <a:t>Връща</a:t>
            </a:r>
            <a:r>
              <a:rPr lang="ru-RU" dirty="0"/>
              <a:t> смарт </a:t>
            </a:r>
            <a:r>
              <a:rPr lang="ru-RU" dirty="0" err="1"/>
              <a:t>картата</a:t>
            </a:r>
            <a:r>
              <a:rPr lang="ru-RU" dirty="0"/>
              <a:t>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Избирател</a:t>
            </a:r>
            <a:r>
              <a:rPr lang="ru-RU" dirty="0"/>
              <a:t>“, </a:t>
            </a:r>
            <a:r>
              <a:rPr lang="ru-RU" dirty="0" err="1"/>
              <a:t>подписва</a:t>
            </a:r>
            <a:r>
              <a:rPr lang="ru-RU" dirty="0"/>
              <a:t> се в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и </a:t>
            </a:r>
            <a:r>
              <a:rPr lang="ru-RU" dirty="0" err="1"/>
              <a:t>получава</a:t>
            </a:r>
            <a:r>
              <a:rPr lang="ru-RU" dirty="0"/>
              <a:t> документа си за </a:t>
            </a:r>
            <a:r>
              <a:rPr lang="ru-RU" dirty="0" err="1"/>
              <a:t>самоличност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случай че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специализираното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чл. 269 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незабавно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колцентъра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Норма“ АД и техника на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Норма“ АД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хартиена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непреодолими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външни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чл. 269 ИК,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настъпването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в решение на ЦИК.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 допуска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отстраняване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повреди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замяна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части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преустановили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СУМГ.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53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20,00 часа.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 в 20,00 часа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избиратели,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приключило.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20,00 часа пред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избиратели,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секретарят на СИК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самоличност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Негласувалите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 паспорт на член на СИК. Само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избиратели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по-късно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21,00 часа.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края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20,00 часа,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21,00 часа, не се допуска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01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752528" cy="6192688"/>
          </a:xfrm>
        </p:spPr>
      </p:pic>
    </p:spTree>
    <p:extLst>
      <p:ext uri="{BB962C8B-B14F-4D97-AF65-F5344CB8AC3E}">
        <p14:creationId xmlns:p14="http://schemas.microsoft.com/office/powerpoint/2010/main" val="1930902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СЛЕДВАТ СЕ СТРИКТНО МЕТОДИЧЕСКИТЕ УКАЗАНИЯ ЗА ПРИКЛЮЧВАНЕ НА ИЗБОРНИЯ ДЕН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8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64A2A26-29B1-4B15-8720-E5662755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14.11.2021 г.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A189A38-EF77-4802-B077-70340EB79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 – 130 лв. + 65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 лв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Заместник-председател – 120 лв. + 60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лв.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 – 120 лв. + 60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лв.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– 100 лв. + 50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лв.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Подреждане на изборната секция – 15 лв. + 7,50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22.50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Предаване на изборни книжа – 30 лв. + 15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лв.</a:t>
            </a:r>
          </a:p>
        </p:txBody>
      </p:sp>
    </p:spTree>
    <p:extLst>
      <p:ext uri="{BB962C8B-B14F-4D97-AF65-F5344CB8AC3E}">
        <p14:creationId xmlns:p14="http://schemas.microsoft.com/office/powerpoint/2010/main" val="885706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64A2A26-29B1-4B15-8720-E5662755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9153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президент 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вицепрезидент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републиката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21.11.2021 г.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A189A38-EF77-4802-B077-70340EB7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 – 105 лв. + 52,50лв.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157,5  лв.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Заместник-председател – 90 лв. + 45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лв.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+ 45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=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–  80 лв. + 40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лв.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Подреждане на изборната секция – 15 лв. + 7,50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22.50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Предаване на изборни книжа – 30 лв. + 15 лв. =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лв.</a:t>
            </a:r>
          </a:p>
        </p:txBody>
      </p:sp>
    </p:spTree>
    <p:extLst>
      <p:ext uri="{BB962C8B-B14F-4D97-AF65-F5344CB8AC3E}">
        <p14:creationId xmlns:p14="http://schemas.microsoft.com/office/powerpoint/2010/main" val="59490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600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B990A76-0B89-4B42-ACF6-7B375784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Действия по подготовка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BDB79A1-A75B-4F6A-BFBD-D56DC0946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 се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общинската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– 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списъци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копирната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и места за наблюдатели,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застъпници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представители на партии, коалиции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4939DF5-2A05-4002-AD23-C5093DD9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Действия по подготовка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DF6FF7A-FDF5-4884-998F-40045996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Предоставените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всяка секция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хартиени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хартиените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отрязъците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поставят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работните места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 и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 в случай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преустановяване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хартиени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откъсват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кочана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кабина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преустановяване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хартиени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7104CFB-F83C-416F-8B44-0A26E984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B1C8424-071E-455D-9D49-3EEE4E98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 машина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избирателя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да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гласуването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избиратели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увредено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зрение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затруднения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придвижването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случай, че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 за избирателя.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подготовка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 на СИК подреждат масите, столовете, кабините за гласуване и останалите помощни материали, които ще се използват в изборния ден, по начин и ред, позволяващ незабавното започване на изборния ден.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Пликът с печата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 не се отваря.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ИЗБОРЕН ДЕН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ноември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Изборният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7,00 часа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ноември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но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по-късно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8,00 часа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7,00 часа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явили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СИК).</a:t>
            </a:r>
          </a:p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47273"/>
              </p:ext>
            </p:extLst>
          </p:nvPr>
        </p:nvGraphicFramePr>
        <p:xfrm>
          <a:off x="1043608" y="4437112"/>
          <a:ext cx="6590498" cy="1883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9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2528">
                <a:tc>
                  <a:txBody>
                    <a:bodyPr/>
                    <a:lstStyle/>
                    <a:p>
                      <a:pPr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Брой на назначените членове на СИК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0501">
                <a:tc>
                  <a:txBody>
                    <a:bodyPr/>
                    <a:lstStyle/>
                    <a:p>
                      <a:pPr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Брой на присъстващите членове, необходими за отваряне на изборното помещение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1543</Words>
  <Application>Microsoft Office PowerPoint</Application>
  <PresentationFormat>Презентация на цял екран (4:3)</PresentationFormat>
  <Paragraphs>107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37</vt:i4>
      </vt:variant>
    </vt:vector>
  </HeadingPairs>
  <TitlesOfParts>
    <vt:vector size="38" baseType="lpstr">
      <vt:lpstr>Office тема</vt:lpstr>
      <vt:lpstr>ОБУЧЕНИЕ СИК</vt:lpstr>
      <vt:lpstr>ПРЕДИЗБОРEН ДЕН – 13 ноември 2021 г.</vt:lpstr>
      <vt:lpstr>2. Получаване на специализирано устройство за машинно гласуване</vt:lpstr>
      <vt:lpstr>Презентация на PowerPoint</vt:lpstr>
      <vt:lpstr>3. Действия по подготовка на изборното помещение</vt:lpstr>
      <vt:lpstr>3. Действия по подготовка на изборното помещение</vt:lpstr>
      <vt:lpstr>3. Действия по подготовка на изборното помещение</vt:lpstr>
      <vt:lpstr>Действия по подготовка на изборното помещение</vt:lpstr>
      <vt:lpstr>ІІІ. ИЗБОРЕН ДЕН – 14 ноември 2021 г.</vt:lpstr>
      <vt:lpstr>ІІІ. ИЗБОРЕН ДЕН – 14 ноември 2021 г.</vt:lpstr>
      <vt:lpstr>ІІІ. ИЗБОРЕН ДЕН – 14 ноември 2021 г.</vt:lpstr>
      <vt:lpstr>Действията по активиране на всяка машина за гласуване – </vt:lpstr>
      <vt:lpstr>Действията по активиране на всяка машина за гласуване –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4. Допускане до гласуване на избирателите. Гласуване. </vt:lpstr>
      <vt:lpstr>Презентация на PowerPoint</vt:lpstr>
      <vt:lpstr>Дописване на избиратели в допълнителната страница на избирателния списък (под чертата) в изборния ден </vt:lpstr>
      <vt:lpstr>Гласуване с придружител. </vt:lpstr>
      <vt:lpstr>4.2. Проверка дали избирателят е вписан в избирателния списък </vt:lpstr>
      <vt:lpstr>8. Гласуване чрез специализирано устройство за машинно гласуване</vt:lpstr>
      <vt:lpstr>8. Гласуване чрез специализирано устройство за машинно гласуване</vt:lpstr>
      <vt:lpstr>Презентация на PowerPoint</vt:lpstr>
      <vt:lpstr>Презентация на PowerPoint</vt:lpstr>
      <vt:lpstr> 11. Закриване на изборния ден </vt:lpstr>
      <vt:lpstr>Презентация на PowerPoint</vt:lpstr>
      <vt:lpstr>Презентация на PowerPoint</vt:lpstr>
      <vt:lpstr>За 14.11.2021 г.</vt:lpstr>
      <vt:lpstr>Нов избор за президент и вицепрезидент на републиката на 21.11.2021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СИК</dc:title>
  <dc:creator>RIK3</dc:creator>
  <cp:lastModifiedBy>User</cp:lastModifiedBy>
  <cp:revision>37</cp:revision>
  <cp:lastPrinted>2021-03-21T10:33:36Z</cp:lastPrinted>
  <dcterms:created xsi:type="dcterms:W3CDTF">2021-03-21T09:06:47Z</dcterms:created>
  <dcterms:modified xsi:type="dcterms:W3CDTF">2021-11-08T06:42:41Z</dcterms:modified>
</cp:coreProperties>
</file>