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4" r:id="rId3"/>
    <p:sldId id="305" r:id="rId4"/>
    <p:sldId id="306" r:id="rId5"/>
    <p:sldId id="272" r:id="rId6"/>
    <p:sldId id="273" r:id="rId7"/>
    <p:sldId id="307" r:id="rId8"/>
    <p:sldId id="274" r:id="rId9"/>
    <p:sldId id="283" r:id="rId10"/>
    <p:sldId id="275" r:id="rId11"/>
    <p:sldId id="276" r:id="rId12"/>
    <p:sldId id="277" r:id="rId13"/>
    <p:sldId id="278" r:id="rId14"/>
    <p:sldId id="280" r:id="rId15"/>
    <p:sldId id="301" r:id="rId16"/>
    <p:sldId id="302" r:id="rId17"/>
    <p:sldId id="303" r:id="rId18"/>
    <p:sldId id="260" r:id="rId19"/>
    <p:sldId id="271" r:id="rId20"/>
    <p:sldId id="264" r:id="rId21"/>
    <p:sldId id="265" r:id="rId22"/>
    <p:sldId id="267" r:id="rId23"/>
    <p:sldId id="268" r:id="rId24"/>
    <p:sldId id="269" r:id="rId25"/>
    <p:sldId id="270" r:id="rId2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 за редакция стил подзагл.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4540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8595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638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34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1844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3686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0005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1194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95284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8032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58413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2A123-C9E2-46C6-A7F7-C6118CC0FADE}" type="datetimeFigureOut">
              <a:rPr lang="bg-BG" smtClean="0"/>
              <a:t>30.6.2021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982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b="1" dirty="0"/>
              <a:t>ОБУЧЕНИЕ СИК</a:t>
            </a: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Избори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народни</a:t>
            </a:r>
            <a:r>
              <a:rPr lang="ru-RU" dirty="0">
                <a:solidFill>
                  <a:schemeClr val="tx1"/>
                </a:solidFill>
              </a:rPr>
              <a:t> представители на  11 юли 2021 г. </a:t>
            </a:r>
            <a:r>
              <a:rPr lang="ru-RU" dirty="0" err="1">
                <a:solidFill>
                  <a:schemeClr val="tx1"/>
                </a:solidFill>
              </a:rPr>
              <a:t>във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втори</a:t>
            </a:r>
            <a:r>
              <a:rPr lang="ru-RU" dirty="0">
                <a:solidFill>
                  <a:schemeClr val="tx1"/>
                </a:solidFill>
              </a:rPr>
              <a:t> избирателен район – Бургас.</a:t>
            </a:r>
            <a:endParaRPr lang="bg-B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983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B32B8-199C-4203-9B49-91EF57D4F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 ДОПЪЛНИТЕЛНАТА СТРАНИЦА НА ИЗБИРАТЕЛНИЯ СПИСЪК (ПОД ЧЕРТАТА) </a:t>
            </a:r>
          </a:p>
          <a:p>
            <a:r>
              <a:rPr lang="ru-RU" dirty="0"/>
              <a:t>СЕ ДОПИСВАТ, СЛЕД ПРЕДСТАВЯНЕ НА ДОКУМЕНТ ЗА САМОЛИЧНОСТ И ПОПЪЛВАНЕ НА  ДЕКЛАРАЦИЯ ПО ОБРАЗЕЦ, ЧЕ НЕ СА ГЛАСУВАЛИ И НЯМА ДА ГЛАСУВАТ НА ДРУГО МЯСТО: </a:t>
            </a:r>
          </a:p>
          <a:p>
            <a:r>
              <a:rPr lang="bg-BG" dirty="0"/>
              <a:t>ЗА ВСИЧКИ СЛУЧАИ, КОИТО МОЖЕ ДА ВЪЗНИКНАТ В ИЗБОРНИЯ ДЕН СА ОПИСАНИ В МЕТОДИЧЕСКИТЕ УКАЗАНИЯ</a:t>
            </a:r>
          </a:p>
          <a:p>
            <a:r>
              <a:rPr lang="bg-BG" dirty="0"/>
              <a:t>И ВИНАГИ МОЖЕ ДА ПОЗВЪНИТЕ НА ЧЛЕН НА РИК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67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03AFF-60DA-4C89-AB9D-0F0840F5A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Calibri" pitchFamily="34" charset="0"/>
              <a:buChar char="⁻"/>
            </a:pPr>
            <a:r>
              <a:rPr lang="bg-BG" sz="3200" dirty="0">
                <a:solidFill>
                  <a:srgbClr val="FF0000"/>
                </a:solidFill>
              </a:rPr>
              <a:t>Вписвате данните от документа за самоличност в избирателния списък. </a:t>
            </a:r>
          </a:p>
          <a:p>
            <a:pPr algn="just">
              <a:buFont typeface="Calibri" pitchFamily="34" charset="0"/>
              <a:buChar char="⁻"/>
            </a:pPr>
            <a:r>
              <a:rPr lang="bg-BG" dirty="0">
                <a:solidFill>
                  <a:srgbClr val="FF0000"/>
                </a:solidFill>
              </a:rPr>
              <a:t>Не се чете на глас, не се диктува ЕГН!</a:t>
            </a:r>
            <a:endParaRPr lang="bg-BG" sz="3200" dirty="0">
              <a:solidFill>
                <a:srgbClr val="FF0000"/>
              </a:solidFill>
            </a:endParaRPr>
          </a:p>
          <a:p>
            <a:pPr algn="just">
              <a:buFont typeface="Calibri" pitchFamily="34" charset="0"/>
              <a:buChar char="⁻"/>
            </a:pPr>
            <a:r>
              <a:rPr lang="bg-BG" sz="3200" b="1" dirty="0">
                <a:solidFill>
                  <a:srgbClr val="FF0000"/>
                </a:solidFill>
              </a:rPr>
              <a:t>НЕ ВРЪЩАТЕ! ДОКУМЕНТА ЗА САМОЛИЧНОСТ НА ИЗБИРАТЕЛЯ </a:t>
            </a:r>
            <a:r>
              <a:rPr lang="bg-BG" sz="3200" b="1" u="sng" dirty="0">
                <a:solidFill>
                  <a:srgbClr val="FF0000"/>
                </a:solidFill>
              </a:rPr>
              <a:t>ДО ПУСКАНЕ НА БЮЛЕТИНИТЕ В ИЗБИРАТЕЛНАТА КУТИЯ И ПОЛАГАНЕ </a:t>
            </a:r>
            <a:r>
              <a:rPr lang="bg-BG" sz="3200" b="1" u="sng" dirty="0">
                <a:solidFill>
                  <a:srgbClr val="7030A0"/>
                </a:solidFill>
              </a:rPr>
              <a:t>ПОДПИС</a:t>
            </a:r>
            <a:r>
              <a:rPr lang="bg-BG" sz="3200" b="1" u="sng" dirty="0">
                <a:solidFill>
                  <a:srgbClr val="FF0000"/>
                </a:solidFill>
              </a:rPr>
              <a:t> В ИЗБИРАТЕЛНИЯ СПИСЪК.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3200" dirty="0"/>
              <a:t>Откъсвате </a:t>
            </a:r>
            <a:r>
              <a:rPr lang="bg-BG" sz="3200" b="1" dirty="0"/>
              <a:t>по една</a:t>
            </a:r>
            <a:r>
              <a:rPr lang="bg-BG" sz="3200" dirty="0"/>
              <a:t> бюлетина от </a:t>
            </a:r>
            <a:r>
              <a:rPr lang="ru-RU" sz="3200" dirty="0" err="1"/>
              <a:t>кочаните</a:t>
            </a:r>
            <a:r>
              <a:rPr lang="ru-RU" sz="3200" dirty="0"/>
              <a:t> с </a:t>
            </a:r>
            <a:r>
              <a:rPr lang="ru-RU" sz="3200" dirty="0" err="1"/>
              <a:t>бюлетините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45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EE4815-5A5A-4180-A96E-B788FD7A190B}"/>
              </a:ext>
            </a:extLst>
          </p:cNvPr>
          <p:cNvSpPr txBox="1"/>
          <p:nvPr/>
        </p:nvSpPr>
        <p:spPr>
          <a:xfrm>
            <a:off x="539552" y="764704"/>
            <a:ext cx="784887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Calibri" pitchFamily="34" charset="0"/>
              <a:buChar char="⁻"/>
            </a:pPr>
            <a:r>
              <a:rPr lang="bg-BG" sz="2800" dirty="0"/>
              <a:t>Проверявате съответствието на номера на всяка бюлетина с номера в кочана.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2800" dirty="0"/>
              <a:t>Показвате бюлетините, за да се увери избирателят, че не са попълнени.</a:t>
            </a:r>
          </a:p>
          <a:p>
            <a:pPr algn="just">
              <a:buFont typeface="Calibri" pitchFamily="34" charset="0"/>
              <a:buChar char="⁻"/>
            </a:pPr>
            <a:r>
              <a:rPr lang="ru-RU" sz="2800" b="1" dirty="0" err="1">
                <a:solidFill>
                  <a:srgbClr val="FF0000"/>
                </a:solidFill>
              </a:rPr>
              <a:t>Сгъва</a:t>
            </a:r>
            <a:r>
              <a:rPr lang="ru-RU" sz="2800" b="1" dirty="0">
                <a:solidFill>
                  <a:srgbClr val="FF0000"/>
                </a:solidFill>
              </a:rPr>
              <a:t> се  по определен начин  (на три) и </a:t>
            </a:r>
            <a:r>
              <a:rPr lang="bg-BG" sz="2800" b="1" dirty="0">
                <a:solidFill>
                  <a:srgbClr val="FF0000"/>
                </a:solidFill>
              </a:rPr>
              <a:t>ПОЛАГАТЕ ЕДИН ПЕЧАТ НА ГЪРБА НА ВСИЧКА ОТ БЮЛЕТИНИТЕ </a:t>
            </a:r>
            <a:r>
              <a:rPr lang="bg-BG" sz="2800" dirty="0"/>
              <a:t>– на указаното място и ги  подавате на избирателя.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2800" dirty="0"/>
              <a:t> Избирателят гласува в кабината за гласуване. Сгъва бюлетините, така че да се виждат номера им.</a:t>
            </a:r>
          </a:p>
        </p:txBody>
      </p:sp>
    </p:spTree>
    <p:extLst>
      <p:ext uri="{BB962C8B-B14F-4D97-AF65-F5344CB8AC3E}">
        <p14:creationId xmlns:p14="http://schemas.microsoft.com/office/powerpoint/2010/main" val="18070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2276E7-2941-401D-9977-47AB329EA97E}"/>
              </a:ext>
            </a:extLst>
          </p:cNvPr>
          <p:cNvSpPr txBox="1"/>
          <p:nvPr/>
        </p:nvSpPr>
        <p:spPr>
          <a:xfrm>
            <a:off x="683568" y="476672"/>
            <a:ext cx="7848872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Calibri" pitchFamily="34" charset="0"/>
              <a:buChar char="⁻"/>
            </a:pPr>
            <a:r>
              <a:rPr lang="bg-BG" sz="2800" dirty="0"/>
              <a:t>Проверявате дали номерата на бюлетините съответстват на номерата от съответния кочан. Откъсвате полето с номера на бюлетината и го пускате в непрозрачната кутия за отрязъците.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2800" b="1" dirty="0">
                <a:solidFill>
                  <a:srgbClr val="FF0000"/>
                </a:solidFill>
              </a:rPr>
              <a:t>Полагате втори печат на гърба на всяка от бюлетините </a:t>
            </a:r>
            <a:r>
              <a:rPr lang="bg-BG" sz="2800" dirty="0"/>
              <a:t>– на указаното място. Бюлетината не бива да се разгъва.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2800" dirty="0"/>
              <a:t>Избирателят пуска бюлетината в  избирателната кутия.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2800" dirty="0">
                <a:solidFill>
                  <a:srgbClr val="FF0000"/>
                </a:solidFill>
              </a:rPr>
              <a:t>ИЗБИРАТЕЛЯТ СЕ ПОДПИСВА В ИЗБИРАТЕЛНИЯ СПИСЪК.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2400" b="1" u="sng" dirty="0">
                <a:solidFill>
                  <a:srgbClr val="FF0000"/>
                </a:solidFill>
              </a:rPr>
              <a:t>Връщате документа за самоличност на избирателя само след като се е подписал в избирателния списък</a:t>
            </a:r>
          </a:p>
        </p:txBody>
      </p:sp>
    </p:spTree>
    <p:extLst>
      <p:ext uri="{BB962C8B-B14F-4D97-AF65-F5344CB8AC3E}">
        <p14:creationId xmlns:p14="http://schemas.microsoft.com/office/powerpoint/2010/main" val="2310504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1"/>
          <p:cNvSpPr>
            <a:spLocks noGrp="1"/>
          </p:cNvSpPr>
          <p:nvPr>
            <p:ph idx="1"/>
          </p:nvPr>
        </p:nvSpPr>
        <p:spPr>
          <a:xfrm>
            <a:off x="539750" y="260648"/>
            <a:ext cx="8229600" cy="6264695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endParaRPr lang="bg-BG" b="1" dirty="0"/>
          </a:p>
          <a:p>
            <a:pPr marL="0" lvl="0" indent="0" algn="ctr">
              <a:buNone/>
            </a:pPr>
            <a:r>
              <a:rPr lang="bg-BG" sz="9700" b="1" dirty="0">
                <a:solidFill>
                  <a:prstClr val="black"/>
                </a:solidFill>
              </a:rPr>
              <a:t>Гласуване с придружител</a:t>
            </a:r>
          </a:p>
          <a:p>
            <a:pPr marL="0" lvl="0" indent="0" algn="just">
              <a:buNone/>
            </a:pPr>
            <a:endParaRPr lang="bg-BG" sz="5100" b="1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bg-BG" sz="5100" b="1" u="sng" dirty="0">
                <a:solidFill>
                  <a:prstClr val="black"/>
                </a:solidFill>
              </a:rPr>
              <a:t>Неграмотността не е основание за гласуване с придружител.</a:t>
            </a:r>
          </a:p>
          <a:p>
            <a:pPr marL="0" lvl="0" indent="0" algn="just">
              <a:buNone/>
            </a:pPr>
            <a:r>
              <a:rPr lang="bg-BG" sz="5100" dirty="0"/>
              <a:t>Само хора с увредено зрение, слух, затруднение в придвижването, или друго увреждане, което не им позволява да гласува гласуват сами. </a:t>
            </a:r>
          </a:p>
          <a:p>
            <a:pPr marL="0" lvl="0" indent="0" algn="just">
              <a:buNone/>
            </a:pPr>
            <a:endParaRPr lang="bg-BG" sz="5100" b="1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bg-BG" sz="5100" b="1" dirty="0">
                <a:solidFill>
                  <a:prstClr val="black"/>
                </a:solidFill>
              </a:rPr>
              <a:t>Не могат да бъдат придружители</a:t>
            </a:r>
            <a:r>
              <a:rPr lang="bg-BG" sz="5100" dirty="0">
                <a:solidFill>
                  <a:prstClr val="black"/>
                </a:solidFill>
              </a:rPr>
              <a:t>: </a:t>
            </a:r>
          </a:p>
          <a:p>
            <a:pPr marL="0" lvl="0" indent="0" algn="just">
              <a:buNone/>
            </a:pPr>
            <a:r>
              <a:rPr lang="bg-BG" sz="5100" b="1" dirty="0">
                <a:solidFill>
                  <a:prstClr val="black"/>
                </a:solidFill>
              </a:rPr>
              <a:t>Кандидат, член на СИК;  представител на партия, местна коалиция, </a:t>
            </a:r>
            <a:r>
              <a:rPr lang="bg-BG" sz="5100" b="1" dirty="0" err="1">
                <a:solidFill>
                  <a:prstClr val="black"/>
                </a:solidFill>
              </a:rPr>
              <a:t>коалиция</a:t>
            </a:r>
            <a:r>
              <a:rPr lang="bg-BG" sz="5100" b="1" dirty="0">
                <a:solidFill>
                  <a:prstClr val="black"/>
                </a:solidFill>
              </a:rPr>
              <a:t> или инициативен комитет; застъпник;  наблюдател; анкетьор; лице, което е било вече придружител на двама други избиратели.</a:t>
            </a:r>
          </a:p>
          <a:p>
            <a:pPr marL="0" lvl="0" indent="0" algn="just">
              <a:buNone/>
            </a:pPr>
            <a:endParaRPr lang="en-US" sz="5100" b="1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bg-BG" sz="5100" b="1" dirty="0"/>
              <a:t>В графа „забележки“ на избирателния списък срещу името на избирателя и в Списъка за допълнително вписване на придружителите</a:t>
            </a:r>
            <a:r>
              <a:rPr lang="bg-BG" sz="5100" dirty="0"/>
              <a:t> ЗАДЪЛЖИТЕЛНО се записват трите имена и ЕГН на придружителя по личната карта . В Списъка за допълнително вписване ЗАДЪЛЖИТЕЛНО  придружителят се подписва. </a:t>
            </a:r>
            <a:r>
              <a:rPr lang="ru-RU" sz="5100" dirty="0" err="1"/>
              <a:t>Този</a:t>
            </a:r>
            <a:r>
              <a:rPr lang="ru-RU" sz="5100" dirty="0"/>
              <a:t> </a:t>
            </a:r>
            <a:r>
              <a:rPr lang="ru-RU" sz="5100" dirty="0" err="1"/>
              <a:t>списък</a:t>
            </a:r>
            <a:r>
              <a:rPr lang="ru-RU" sz="5100" dirty="0"/>
              <a:t> се </a:t>
            </a:r>
            <a:r>
              <a:rPr lang="ru-RU" sz="5100" dirty="0" err="1"/>
              <a:t>подписва</a:t>
            </a:r>
            <a:r>
              <a:rPr lang="ru-RU" sz="5100" dirty="0"/>
              <a:t> и от председателя и секретаря.</a:t>
            </a:r>
            <a:endParaRPr lang="bg-BG" sz="5100" dirty="0"/>
          </a:p>
          <a:p>
            <a:pPr marL="0" indent="0" algn="just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15740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Гласуване при сгрешена бюлетина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err="1"/>
              <a:t>Ако</a:t>
            </a:r>
            <a:r>
              <a:rPr lang="ru-RU" dirty="0"/>
              <a:t> </a:t>
            </a:r>
            <a:r>
              <a:rPr lang="ru-RU" dirty="0" err="1"/>
              <a:t>избирателят</a:t>
            </a:r>
            <a:r>
              <a:rPr lang="ru-RU" dirty="0"/>
              <a:t> </a:t>
            </a:r>
            <a:r>
              <a:rPr lang="ru-RU" dirty="0" err="1"/>
              <a:t>сгреши</a:t>
            </a:r>
            <a:r>
              <a:rPr lang="ru-RU" dirty="0"/>
              <a:t> при </a:t>
            </a:r>
            <a:r>
              <a:rPr lang="ru-RU" dirty="0" err="1"/>
              <a:t>попълването</a:t>
            </a:r>
            <a:r>
              <a:rPr lang="ru-RU" dirty="0"/>
              <a:t> на </a:t>
            </a:r>
            <a:r>
              <a:rPr lang="ru-RU" dirty="0" err="1"/>
              <a:t>бюлетината</a:t>
            </a:r>
            <a:r>
              <a:rPr lang="ru-RU" dirty="0"/>
              <a:t>, </a:t>
            </a:r>
            <a:r>
              <a:rPr lang="ru-RU" dirty="0" err="1"/>
              <a:t>има</a:t>
            </a:r>
            <a:r>
              <a:rPr lang="ru-RU" dirty="0"/>
              <a:t> право да поиска втора </a:t>
            </a:r>
            <a:r>
              <a:rPr lang="ru-RU" dirty="0" err="1"/>
              <a:t>бюлетина</a:t>
            </a:r>
            <a:r>
              <a:rPr lang="ru-RU" dirty="0"/>
              <a:t>, но само </a:t>
            </a:r>
            <a:r>
              <a:rPr lang="ru-RU" dirty="0" err="1"/>
              <a:t>веднъж</a:t>
            </a:r>
            <a:r>
              <a:rPr lang="ru-RU" dirty="0"/>
              <a:t> за </a:t>
            </a:r>
            <a:r>
              <a:rPr lang="ru-RU" dirty="0" err="1"/>
              <a:t>всеки</a:t>
            </a:r>
            <a:r>
              <a:rPr lang="ru-RU" dirty="0"/>
              <a:t> вид </a:t>
            </a:r>
            <a:r>
              <a:rPr lang="ru-RU" dirty="0" err="1"/>
              <a:t>избор</a:t>
            </a:r>
            <a:r>
              <a:rPr lang="ru-RU" dirty="0"/>
              <a:t>. </a:t>
            </a:r>
            <a:r>
              <a:rPr lang="ru-RU" dirty="0" err="1"/>
              <a:t>Членът</a:t>
            </a:r>
            <a:r>
              <a:rPr lang="ru-RU" dirty="0"/>
              <a:t> на СИК </a:t>
            </a:r>
            <a:r>
              <a:rPr lang="ru-RU" dirty="0" err="1"/>
              <a:t>взема</a:t>
            </a:r>
            <a:r>
              <a:rPr lang="ru-RU" dirty="0"/>
              <a:t> </a:t>
            </a:r>
            <a:r>
              <a:rPr lang="ru-RU" dirty="0" err="1"/>
              <a:t>сгрешената</a:t>
            </a:r>
            <a:r>
              <a:rPr lang="ru-RU" dirty="0"/>
              <a:t> </a:t>
            </a:r>
            <a:r>
              <a:rPr lang="ru-RU" dirty="0" err="1"/>
              <a:t>бюлетина</a:t>
            </a:r>
            <a:r>
              <a:rPr lang="ru-RU" dirty="0"/>
              <a:t>, без да я </a:t>
            </a:r>
            <a:r>
              <a:rPr lang="ru-RU" dirty="0" err="1"/>
              <a:t>разгъва</a:t>
            </a:r>
            <a:r>
              <a:rPr lang="ru-RU" dirty="0"/>
              <a:t> и </a:t>
            </a:r>
            <a:r>
              <a:rPr lang="ru-RU" dirty="0" err="1"/>
              <a:t>надписва</a:t>
            </a:r>
            <a:r>
              <a:rPr lang="ru-RU" dirty="0"/>
              <a:t> </a:t>
            </a:r>
            <a:r>
              <a:rPr lang="ru-RU" dirty="0" err="1"/>
              <a:t>върху</a:t>
            </a:r>
            <a:r>
              <a:rPr lang="ru-RU" dirty="0"/>
              <a:t> </a:t>
            </a:r>
            <a:r>
              <a:rPr lang="ru-RU" dirty="0" err="1"/>
              <a:t>гърба</a:t>
            </a:r>
            <a:r>
              <a:rPr lang="ru-RU" dirty="0"/>
              <a:t> й „</a:t>
            </a:r>
            <a:r>
              <a:rPr lang="ru-RU" dirty="0" err="1"/>
              <a:t>сгрешена</a:t>
            </a:r>
            <a:r>
              <a:rPr lang="ru-RU" dirty="0"/>
              <a:t>“. </a:t>
            </a:r>
            <a:r>
              <a:rPr lang="ru-RU" dirty="0" err="1"/>
              <a:t>Тази</a:t>
            </a:r>
            <a:r>
              <a:rPr lang="ru-RU" dirty="0"/>
              <a:t> </a:t>
            </a:r>
            <a:r>
              <a:rPr lang="ru-RU" dirty="0" err="1"/>
              <a:t>бюлетина</a:t>
            </a:r>
            <a:r>
              <a:rPr lang="ru-RU" dirty="0"/>
              <a:t> се </a:t>
            </a:r>
            <a:r>
              <a:rPr lang="ru-RU" dirty="0" err="1"/>
              <a:t>подписва</a:t>
            </a:r>
            <a:r>
              <a:rPr lang="ru-RU" dirty="0"/>
              <a:t> от председателя, секретаря и член на </a:t>
            </a:r>
            <a:r>
              <a:rPr lang="ru-RU" dirty="0" err="1"/>
              <a:t>комисията</a:t>
            </a:r>
            <a:r>
              <a:rPr lang="ru-RU" dirty="0"/>
              <a:t> и се </a:t>
            </a:r>
            <a:r>
              <a:rPr lang="ru-RU" dirty="0" err="1"/>
              <a:t>поставя</a:t>
            </a:r>
            <a:r>
              <a:rPr lang="ru-RU" dirty="0"/>
              <a:t> </a:t>
            </a:r>
            <a:r>
              <a:rPr lang="ru-RU" dirty="0" err="1"/>
              <a:t>печат</a:t>
            </a:r>
            <a:r>
              <a:rPr lang="ru-RU" dirty="0"/>
              <a:t>, след </a:t>
            </a:r>
            <a:r>
              <a:rPr lang="ru-RU" dirty="0" err="1"/>
              <a:t>което</a:t>
            </a:r>
            <a:r>
              <a:rPr lang="ru-RU" dirty="0"/>
              <a:t> се </a:t>
            </a:r>
            <a:r>
              <a:rPr lang="ru-RU" dirty="0" err="1"/>
              <a:t>отделя</a:t>
            </a:r>
            <a:r>
              <a:rPr lang="ru-RU" dirty="0"/>
              <a:t> </a:t>
            </a:r>
            <a:r>
              <a:rPr lang="ru-RU" dirty="0" err="1"/>
              <a:t>настрани</a:t>
            </a:r>
            <a:r>
              <a:rPr lang="ru-RU" dirty="0"/>
              <a:t>. </a:t>
            </a:r>
            <a:r>
              <a:rPr lang="ru-RU" dirty="0" err="1"/>
              <a:t>Членът</a:t>
            </a:r>
            <a:r>
              <a:rPr lang="ru-RU" dirty="0"/>
              <a:t> на СИК </a:t>
            </a:r>
            <a:r>
              <a:rPr lang="ru-RU" dirty="0" err="1"/>
              <a:t>подава</a:t>
            </a:r>
            <a:r>
              <a:rPr lang="ru-RU" dirty="0"/>
              <a:t> на избирателя нова </a:t>
            </a:r>
            <a:r>
              <a:rPr lang="ru-RU" dirty="0" err="1"/>
              <a:t>бюлетина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я </a:t>
            </a:r>
            <a:r>
              <a:rPr lang="ru-RU" dirty="0" err="1"/>
              <a:t>сгъва</a:t>
            </a:r>
            <a:r>
              <a:rPr lang="ru-RU" dirty="0"/>
              <a:t> и </a:t>
            </a:r>
            <a:r>
              <a:rPr lang="ru-RU" dirty="0" err="1"/>
              <a:t>подпечатва</a:t>
            </a:r>
            <a:r>
              <a:rPr lang="ru-RU" dirty="0"/>
              <a:t> по вече указания ред. </a:t>
            </a:r>
            <a:r>
              <a:rPr lang="ru-RU" b="1" dirty="0" err="1"/>
              <a:t>Избирателят</a:t>
            </a:r>
            <a:r>
              <a:rPr lang="ru-RU" b="1" dirty="0"/>
              <a:t> </a:t>
            </a:r>
            <a:r>
              <a:rPr lang="ru-RU" b="1" dirty="0" err="1"/>
              <a:t>може</a:t>
            </a:r>
            <a:r>
              <a:rPr lang="ru-RU" b="1" dirty="0"/>
              <a:t> да </a:t>
            </a:r>
            <a:r>
              <a:rPr lang="ru-RU" b="1" dirty="0" err="1"/>
              <a:t>сгреши</a:t>
            </a:r>
            <a:r>
              <a:rPr lang="ru-RU" b="1" dirty="0"/>
              <a:t> само един </a:t>
            </a:r>
            <a:r>
              <a:rPr lang="ru-RU" b="1" dirty="0" err="1"/>
              <a:t>път</a:t>
            </a:r>
            <a:r>
              <a:rPr lang="ru-RU" b="1" dirty="0"/>
              <a:t>.</a:t>
            </a:r>
          </a:p>
          <a:p>
            <a:pPr algn="just"/>
            <a:r>
              <a:rPr lang="ru-RU" dirty="0"/>
              <a:t> При повторна грешка </a:t>
            </a:r>
            <a:r>
              <a:rPr lang="ru-RU" dirty="0" err="1"/>
              <a:t>избирателят</a:t>
            </a:r>
            <a:r>
              <a:rPr lang="ru-RU" dirty="0"/>
              <a:t> не </a:t>
            </a:r>
            <a:r>
              <a:rPr lang="ru-RU" dirty="0" err="1"/>
              <a:t>получава</a:t>
            </a:r>
            <a:r>
              <a:rPr lang="ru-RU" dirty="0"/>
              <a:t> нова </a:t>
            </a:r>
            <a:r>
              <a:rPr lang="ru-RU" dirty="0" err="1"/>
              <a:t>бюлетина</a:t>
            </a:r>
            <a:r>
              <a:rPr lang="ru-RU" dirty="0"/>
              <a:t>. В графа „</a:t>
            </a:r>
            <a:r>
              <a:rPr lang="ru-RU" dirty="0" err="1"/>
              <a:t>Забележки</a:t>
            </a:r>
            <a:r>
              <a:rPr lang="ru-RU" dirty="0"/>
              <a:t>“ </a:t>
            </a:r>
            <a:r>
              <a:rPr lang="ru-RU" dirty="0" err="1"/>
              <a:t>членът</a:t>
            </a:r>
            <a:r>
              <a:rPr lang="ru-RU" dirty="0"/>
              <a:t> на СИК </a:t>
            </a:r>
            <a:r>
              <a:rPr lang="ru-RU" dirty="0" err="1"/>
              <a:t>отбелязва</a:t>
            </a:r>
            <a:r>
              <a:rPr lang="ru-RU" dirty="0"/>
              <a:t>, че </a:t>
            </a:r>
            <a:r>
              <a:rPr lang="ru-RU" dirty="0" err="1"/>
              <a:t>лицето</a:t>
            </a:r>
            <a:r>
              <a:rPr lang="ru-RU" dirty="0"/>
              <a:t> не е </a:t>
            </a:r>
            <a:r>
              <a:rPr lang="ru-RU" dirty="0" err="1"/>
              <a:t>гласувало</a:t>
            </a:r>
            <a:r>
              <a:rPr lang="ru-RU" dirty="0"/>
              <a:t>, </a:t>
            </a:r>
            <a:r>
              <a:rPr lang="ru-RU" dirty="0" err="1"/>
              <a:t>тъй</a:t>
            </a:r>
            <a:r>
              <a:rPr lang="ru-RU" dirty="0"/>
              <a:t> </a:t>
            </a:r>
            <a:r>
              <a:rPr lang="ru-RU" dirty="0" err="1"/>
              <a:t>като</a:t>
            </a:r>
            <a:r>
              <a:rPr lang="ru-RU" dirty="0"/>
              <a:t> два </a:t>
            </a:r>
            <a:r>
              <a:rPr lang="ru-RU" dirty="0" err="1"/>
              <a:t>пъти</a:t>
            </a:r>
            <a:r>
              <a:rPr lang="ru-RU" dirty="0"/>
              <a:t> е </a:t>
            </a:r>
            <a:r>
              <a:rPr lang="ru-RU" dirty="0" err="1"/>
              <a:t>сгрешило</a:t>
            </a:r>
            <a:r>
              <a:rPr lang="ru-RU" dirty="0"/>
              <a:t> при </a:t>
            </a:r>
            <a:r>
              <a:rPr lang="ru-RU" dirty="0" err="1"/>
              <a:t>гласуването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481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597666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err="1"/>
              <a:t>Закриване</a:t>
            </a:r>
            <a:r>
              <a:rPr lang="ru-RU" b="1" dirty="0"/>
              <a:t> на </a:t>
            </a:r>
            <a:r>
              <a:rPr lang="ru-RU" b="1" dirty="0" err="1"/>
              <a:t>изборния</a:t>
            </a:r>
            <a:r>
              <a:rPr lang="ru-RU" b="1" dirty="0"/>
              <a:t> </a:t>
            </a:r>
            <a:r>
              <a:rPr lang="ru-RU" b="1" dirty="0" err="1"/>
              <a:t>ден</a:t>
            </a:r>
            <a:endParaRPr lang="ru-RU" b="1" dirty="0"/>
          </a:p>
          <a:p>
            <a:r>
              <a:rPr lang="bg-BG" dirty="0"/>
              <a:t>Изборният ден приключва в </a:t>
            </a:r>
            <a:r>
              <a:rPr lang="bg-BG" dirty="0">
                <a:solidFill>
                  <a:srgbClr val="C00000"/>
                </a:solidFill>
              </a:rPr>
              <a:t>20,00 часа.</a:t>
            </a:r>
            <a:endParaRPr lang="bg-BG" dirty="0"/>
          </a:p>
          <a:p>
            <a:pPr algn="just" fontAlgn="auto"/>
            <a:r>
              <a:rPr lang="bg-BG" dirty="0"/>
              <a:t>Когато пред изборното помещение в 20,00 часа няма избиратели, председателят на СИК обявява гласуването за приключило.</a:t>
            </a:r>
            <a:endParaRPr lang="bg-BG" i="1" dirty="0"/>
          </a:p>
          <a:p>
            <a:pPr algn="just"/>
            <a:r>
              <a:rPr lang="bg-BG" dirty="0">
                <a:solidFill>
                  <a:srgbClr val="C00000"/>
                </a:solidFill>
              </a:rPr>
              <a:t>Когато в 20,00 часа пред изборното помещение има негласували избиратели, председателят и секретарят на СИК установяват техния брой и самоличност. Негласувалите предават личните си карти/документите за самоличност на СИК. Само тези избиратели се допускат да гласуват, но не по-късно от 21,00 часа.</a:t>
            </a:r>
            <a:endParaRPr lang="bg-BG" dirty="0"/>
          </a:p>
          <a:p>
            <a:pPr algn="just"/>
            <a:r>
              <a:rPr lang="bg-BG" dirty="0"/>
              <a:t>След 20,00 часа, съответно 21,00 часа, не се допуска гласуване.</a:t>
            </a:r>
          </a:p>
          <a:p>
            <a:pPr algn="just"/>
            <a:r>
              <a:rPr lang="bg-BG" dirty="0"/>
              <a:t>Председателят на СИК обявява гласуването за приключило, след като гласуват избирателите, които са били пред изборното помещение в 20,00 часа, но </a:t>
            </a:r>
            <a:r>
              <a:rPr lang="bg-BG" dirty="0">
                <a:solidFill>
                  <a:srgbClr val="C00000"/>
                </a:solidFill>
              </a:rPr>
              <a:t>не по-късно от 21,00 часа.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21146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1"/>
          <p:cNvSpPr>
            <a:spLocks noGrp="1"/>
          </p:cNvSpPr>
          <p:nvPr>
            <p:ph idx="1"/>
          </p:nvPr>
        </p:nvSpPr>
        <p:spPr>
          <a:xfrm>
            <a:off x="539750" y="333375"/>
            <a:ext cx="8229600" cy="597535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bg-BG" b="1" dirty="0">
                <a:solidFill>
                  <a:srgbClr val="FF0000"/>
                </a:solidFill>
              </a:rPr>
              <a:t>ГЛАСЪТ Е ДЕЙСТВИТЕЛЕН, КОГАТО :</a:t>
            </a:r>
          </a:p>
          <a:p>
            <a:pPr marL="0" indent="0" algn="just">
              <a:buNone/>
            </a:pPr>
            <a:r>
              <a:rPr lang="bg-BG" dirty="0"/>
              <a:t>- бюлетината е по установен образец;</a:t>
            </a:r>
          </a:p>
          <a:p>
            <a:pPr marL="0" indent="0" algn="just">
              <a:buNone/>
            </a:pPr>
            <a:r>
              <a:rPr lang="bg-BG" dirty="0"/>
              <a:t>- на гърба на бюлетината са положени </a:t>
            </a:r>
            <a:r>
              <a:rPr lang="bg-BG" b="1" dirty="0">
                <a:solidFill>
                  <a:srgbClr val="FF0000"/>
                </a:solidFill>
              </a:rPr>
              <a:t>два печата </a:t>
            </a:r>
            <a:r>
              <a:rPr lang="bg-BG" dirty="0"/>
              <a:t>на съответната СИК;</a:t>
            </a:r>
          </a:p>
          <a:p>
            <a:pPr marL="0" indent="0" algn="just">
              <a:buNone/>
            </a:pPr>
            <a:r>
              <a:rPr lang="bg-BG" dirty="0"/>
              <a:t>- върху бюлетината вотът на избирателя е отбелязан със знак „Х“ или „V“ с химикал, пишещ със син цвят, само в едно от квадратчетата за гласуване;</a:t>
            </a:r>
          </a:p>
          <a:p>
            <a:pPr marL="0" indent="0" algn="just">
              <a:buNone/>
            </a:pPr>
            <a:r>
              <a:rPr lang="bg-BG" dirty="0"/>
              <a:t>- </a:t>
            </a:r>
            <a:r>
              <a:rPr lang="ru-RU" dirty="0"/>
              <a:t>- в </a:t>
            </a:r>
            <a:r>
              <a:rPr lang="ru-RU" dirty="0" err="1"/>
              <a:t>бюлетината</a:t>
            </a:r>
            <a:r>
              <a:rPr lang="ru-RU" dirty="0"/>
              <a:t> за </a:t>
            </a:r>
            <a:r>
              <a:rPr lang="ru-RU" dirty="0" err="1"/>
              <a:t>общински</a:t>
            </a:r>
            <a:r>
              <a:rPr lang="ru-RU" dirty="0"/>
              <a:t> </a:t>
            </a:r>
            <a:r>
              <a:rPr lang="ru-RU" dirty="0" err="1"/>
              <a:t>съветници</a:t>
            </a:r>
            <a:r>
              <a:rPr lang="ru-RU" dirty="0"/>
              <a:t> </a:t>
            </a:r>
            <a:r>
              <a:rPr lang="ru-RU" dirty="0" err="1"/>
              <a:t>вотът</a:t>
            </a:r>
            <a:r>
              <a:rPr lang="ru-RU" dirty="0"/>
              <a:t> е </a:t>
            </a:r>
            <a:r>
              <a:rPr lang="ru-RU" dirty="0" err="1"/>
              <a:t>отбелязан</a:t>
            </a:r>
            <a:r>
              <a:rPr lang="ru-RU" dirty="0"/>
              <a:t> в </a:t>
            </a:r>
            <a:r>
              <a:rPr lang="ru-RU" dirty="0" err="1"/>
              <a:t>едно</a:t>
            </a:r>
            <a:r>
              <a:rPr lang="ru-RU" dirty="0"/>
              <a:t> от </a:t>
            </a:r>
            <a:r>
              <a:rPr lang="ru-RU" dirty="0" err="1"/>
              <a:t>квадратчетата</a:t>
            </a:r>
            <a:r>
              <a:rPr lang="ru-RU" dirty="0"/>
              <a:t> за </a:t>
            </a:r>
            <a:r>
              <a:rPr lang="ru-RU" dirty="0" err="1"/>
              <a:t>гласуване</a:t>
            </a:r>
            <a:r>
              <a:rPr lang="ru-RU" dirty="0"/>
              <a:t> и </a:t>
            </a:r>
            <a:r>
              <a:rPr lang="ru-RU" b="1" dirty="0" err="1"/>
              <a:t>няма</a:t>
            </a:r>
            <a:r>
              <a:rPr lang="ru-RU" b="1" dirty="0"/>
              <a:t> </a:t>
            </a:r>
            <a:r>
              <a:rPr lang="ru-RU" b="1" dirty="0" err="1"/>
              <a:t>отбелязана</a:t>
            </a:r>
            <a:r>
              <a:rPr lang="ru-RU" b="1" dirty="0"/>
              <a:t> преференция или е </a:t>
            </a:r>
            <a:r>
              <a:rPr lang="ru-RU" b="1" dirty="0" err="1"/>
              <a:t>отбелязана</a:t>
            </a:r>
            <a:r>
              <a:rPr lang="ru-RU" b="1" dirty="0"/>
              <a:t> </a:t>
            </a:r>
            <a:r>
              <a:rPr lang="ru-RU" b="1" dirty="0" err="1"/>
              <a:t>една</a:t>
            </a:r>
            <a:r>
              <a:rPr lang="ru-RU" b="1" dirty="0"/>
              <a:t> или </a:t>
            </a:r>
            <a:r>
              <a:rPr lang="ru-RU" b="1" dirty="0" err="1"/>
              <a:t>повече</a:t>
            </a:r>
            <a:r>
              <a:rPr lang="ru-RU" b="1" dirty="0"/>
              <a:t> от </a:t>
            </a:r>
            <a:r>
              <a:rPr lang="ru-RU" b="1" dirty="0" err="1"/>
              <a:t>една</a:t>
            </a:r>
            <a:r>
              <a:rPr lang="ru-RU" b="1" dirty="0"/>
              <a:t> </a:t>
            </a:r>
            <a:r>
              <a:rPr lang="ru-RU" b="1" dirty="0" err="1"/>
              <a:t>прееференция</a:t>
            </a:r>
            <a:r>
              <a:rPr lang="ru-RU" b="1" dirty="0"/>
              <a:t> </a:t>
            </a:r>
            <a:r>
              <a:rPr lang="ru-RU" dirty="0"/>
              <a:t>в </a:t>
            </a:r>
            <a:r>
              <a:rPr lang="ru-RU" dirty="0" err="1"/>
              <a:t>кръгчетата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знак „Х“ или „V“ с </a:t>
            </a:r>
            <a:r>
              <a:rPr lang="ru-RU" dirty="0" err="1"/>
              <a:t>химикал</a:t>
            </a:r>
            <a:r>
              <a:rPr lang="ru-RU" dirty="0"/>
              <a:t>, </a:t>
            </a:r>
            <a:r>
              <a:rPr lang="ru-RU" dirty="0" err="1"/>
              <a:t>пишещ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син</a:t>
            </a:r>
            <a:r>
              <a:rPr lang="ru-RU" dirty="0"/>
              <a:t> </a:t>
            </a:r>
            <a:r>
              <a:rPr lang="ru-RU" dirty="0" err="1"/>
              <a:t>цвят</a:t>
            </a:r>
            <a:r>
              <a:rPr lang="ru-RU" dirty="0"/>
              <a:t>;</a:t>
            </a:r>
            <a:endParaRPr lang="bg-BG" dirty="0"/>
          </a:p>
          <a:p>
            <a:pPr marL="0" indent="0" algn="just">
              <a:buNone/>
            </a:pPr>
            <a:r>
              <a:rPr lang="bg-BG" dirty="0"/>
              <a:t>- знакът „Х“ или „V“ не навлиза в квадратче за гласуване за друга листа;</a:t>
            </a:r>
          </a:p>
          <a:p>
            <a:pPr marL="0" indent="0" algn="just">
              <a:buNone/>
            </a:pPr>
            <a:r>
              <a:rPr lang="bg-BG" dirty="0"/>
              <a:t>- върху бюлетината няма вписани символи и знаци, като букви, цифри и други знаци;</a:t>
            </a:r>
          </a:p>
          <a:p>
            <a:pPr marL="0" indent="0" algn="just">
              <a:buNone/>
            </a:pPr>
            <a:r>
              <a:rPr lang="bg-BG" dirty="0"/>
              <a:t>- когато бюлетината има отклонения, дължащи се на дефекти и грешки при производството, или когато върху нея има механични увреждания или зацапвания, гласът се брои за действителен.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- </a:t>
            </a:r>
            <a:r>
              <a:rPr lang="bg-BG" dirty="0"/>
              <a:t>отбелязването е само в квадратчето </a:t>
            </a:r>
            <a:r>
              <a:rPr lang="bg-BG" b="1" dirty="0"/>
              <a:t>„Не подкрепям никого“ </a:t>
            </a:r>
          </a:p>
        </p:txBody>
      </p:sp>
    </p:spTree>
    <p:extLst>
      <p:ext uri="{BB962C8B-B14F-4D97-AF65-F5344CB8AC3E}">
        <p14:creationId xmlns:p14="http://schemas.microsoft.com/office/powerpoint/2010/main" val="2913533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2800" b="1" dirty="0"/>
              <a:t>ПРЕБРОЯВАНЕ НА ГЛАСОВЕТЕ И ПОПЪЛВАНЕ НА ПРОТОКОЛИТЕ С РЕЗУЛТАТИТЕ ОТ ГЛАСУВАНЕТО </a:t>
            </a:r>
            <a:endParaRPr lang="bg-BG" sz="28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Попълване</a:t>
            </a:r>
            <a:r>
              <a:rPr lang="ru-RU" dirty="0"/>
              <a:t> на част I от </a:t>
            </a:r>
            <a:r>
              <a:rPr lang="ru-RU" dirty="0" err="1"/>
              <a:t>протоколите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Преброяване</a:t>
            </a:r>
            <a:r>
              <a:rPr lang="ru-RU" dirty="0"/>
              <a:t> на </a:t>
            </a:r>
            <a:r>
              <a:rPr lang="ru-RU" dirty="0" err="1"/>
              <a:t>бюлетините</a:t>
            </a:r>
            <a:r>
              <a:rPr lang="ru-RU" dirty="0"/>
              <a:t> (</a:t>
            </a:r>
            <a:r>
              <a:rPr lang="ru-RU" dirty="0" err="1"/>
              <a:t>гласовете</a:t>
            </a:r>
            <a:r>
              <a:rPr lang="ru-RU" dirty="0"/>
              <a:t>) и </a:t>
            </a:r>
            <a:r>
              <a:rPr lang="ru-RU" dirty="0" err="1"/>
              <a:t>попълване</a:t>
            </a:r>
            <a:r>
              <a:rPr lang="ru-RU" dirty="0"/>
              <a:t> част ІІ от </a:t>
            </a:r>
            <a:r>
              <a:rPr lang="ru-RU" dirty="0" err="1"/>
              <a:t>протоколите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2.1. </a:t>
            </a:r>
            <a:r>
              <a:rPr lang="ru-RU" dirty="0" err="1"/>
              <a:t>Преброяване</a:t>
            </a:r>
            <a:r>
              <a:rPr lang="ru-RU" dirty="0"/>
              <a:t> на </a:t>
            </a:r>
            <a:r>
              <a:rPr lang="ru-RU" dirty="0" err="1"/>
              <a:t>бюлетините</a:t>
            </a:r>
            <a:r>
              <a:rPr lang="ru-RU" dirty="0"/>
              <a:t> (</a:t>
            </a:r>
            <a:r>
              <a:rPr lang="ru-RU" dirty="0" err="1"/>
              <a:t>гласовете</a:t>
            </a:r>
            <a:r>
              <a:rPr lang="ru-RU" dirty="0"/>
              <a:t>) за партии, коалиции</a:t>
            </a:r>
          </a:p>
          <a:p>
            <a:pPr marL="0" indent="0">
              <a:buNone/>
            </a:pPr>
            <a:r>
              <a:rPr lang="ru-RU" dirty="0"/>
              <a:t>2.2. </a:t>
            </a:r>
            <a:r>
              <a:rPr lang="ru-RU" dirty="0" err="1"/>
              <a:t>Преброяване</a:t>
            </a:r>
            <a:r>
              <a:rPr lang="ru-RU" dirty="0"/>
              <a:t> на </a:t>
            </a:r>
            <a:r>
              <a:rPr lang="ru-RU" dirty="0" err="1"/>
              <a:t>предпочитанията</a:t>
            </a:r>
            <a:r>
              <a:rPr lang="ru-RU" dirty="0"/>
              <a:t> (</a:t>
            </a:r>
            <a:r>
              <a:rPr lang="ru-RU" dirty="0" err="1"/>
              <a:t>преференциите</a:t>
            </a:r>
            <a:r>
              <a:rPr lang="ru-RU" dirty="0"/>
              <a:t>) и </a:t>
            </a:r>
            <a:r>
              <a:rPr lang="ru-RU" dirty="0" err="1"/>
              <a:t>попълване</a:t>
            </a:r>
            <a:r>
              <a:rPr lang="ru-RU" dirty="0"/>
              <a:t> на част II, лист 2, т. 8 от протокола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Пренасяне</a:t>
            </a:r>
            <a:r>
              <a:rPr lang="ru-RU" dirty="0"/>
              <a:t> на </a:t>
            </a:r>
            <a:r>
              <a:rPr lang="ru-RU" dirty="0" err="1"/>
              <a:t>данните</a:t>
            </a:r>
            <a:r>
              <a:rPr lang="ru-RU" dirty="0"/>
              <a:t> от </a:t>
            </a:r>
            <a:r>
              <a:rPr lang="ru-RU" dirty="0" err="1"/>
              <a:t>черновите</a:t>
            </a:r>
            <a:r>
              <a:rPr lang="ru-RU" dirty="0"/>
              <a:t> в </a:t>
            </a:r>
            <a:r>
              <a:rPr lang="ru-RU" dirty="0" err="1"/>
              <a:t>секционните</a:t>
            </a:r>
            <a:r>
              <a:rPr lang="ru-RU" dirty="0"/>
              <a:t> </a:t>
            </a:r>
            <a:r>
              <a:rPr lang="ru-RU" dirty="0" err="1"/>
              <a:t>протоколи</a:t>
            </a:r>
            <a:r>
              <a:rPr lang="ru-RU" dirty="0"/>
              <a:t> на СИК</a:t>
            </a:r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 err="1"/>
              <a:t>Копиране</a:t>
            </a:r>
            <a:r>
              <a:rPr lang="ru-RU" dirty="0"/>
              <a:t> на </a:t>
            </a:r>
            <a:r>
              <a:rPr lang="ru-RU" dirty="0" err="1"/>
              <a:t>протоколите</a:t>
            </a:r>
            <a:r>
              <a:rPr lang="ru-RU" dirty="0"/>
              <a:t> на СИК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86791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6000" b="1" dirty="0"/>
              <a:t>ИЗВАДЕТЕ ПОСЛЕДНИЯ ЛИСТ ОТ КОПИРНАТА МАШИНА</a:t>
            </a:r>
          </a:p>
        </p:txBody>
      </p:sp>
    </p:spTree>
    <p:extLst>
      <p:ext uri="{BB962C8B-B14F-4D97-AF65-F5344CB8AC3E}">
        <p14:creationId xmlns:p14="http://schemas.microsoft.com/office/powerpoint/2010/main" val="372850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371159F-E2D4-43AA-BDF3-8D3BCDF91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ПРЕДИЗБОРEН ДЕН – 10 юли 2021 г.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90C3D1E-F3ED-42AE-A2CA-CDA39B658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изборните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книжа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предизборния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ден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10.07.2021 г.,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общината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района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кметството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предават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председателя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СИК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бюлетините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другите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изборни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книжа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материали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присъствието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.-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председател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секретар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членове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СИК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3230219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bg-BG" dirty="0"/>
              <a:t>ПРОТОКОЛ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 ВСИЧКИ ДАННИ ДА ЗАПИШЕТЕ ПЪРВО В ЧЕРНОВАТА НА ПРОКОЛА И ЧАК КОГАТО ПРОВЕРИТЕ ВСИЧКИ КОНТРОЛИ, НАНЕСЕТЕ ДАННИТЕ В ОРИГИНАЛА!!!!</a:t>
            </a:r>
          </a:p>
          <a:p>
            <a:pPr marL="0" indent="0">
              <a:buNone/>
            </a:pPr>
            <a:r>
              <a:rPr lang="ru-RU" dirty="0"/>
              <a:t>ПЪРВО:   </a:t>
            </a:r>
            <a:r>
              <a:rPr lang="ru-RU" b="1" dirty="0"/>
              <a:t>Буква А</a:t>
            </a:r>
            <a:r>
              <a:rPr lang="ru-RU" dirty="0"/>
              <a:t> </a:t>
            </a:r>
            <a:r>
              <a:rPr lang="ru-RU" dirty="0" err="1"/>
              <a:t>Препишете</a:t>
            </a:r>
            <a:r>
              <a:rPr lang="ru-RU" dirty="0"/>
              <a:t> </a:t>
            </a:r>
            <a:r>
              <a:rPr lang="ru-RU" dirty="0" err="1"/>
              <a:t>числото</a:t>
            </a:r>
            <a:r>
              <a:rPr lang="ru-RU" dirty="0"/>
              <a:t> от точка 4 /</a:t>
            </a:r>
            <a:r>
              <a:rPr lang="ru-RU" dirty="0" err="1"/>
              <a:t>четири</a:t>
            </a:r>
            <a:r>
              <a:rPr lang="ru-RU" dirty="0"/>
              <a:t>/ от протокола за </a:t>
            </a:r>
            <a:r>
              <a:rPr lang="ru-RU" dirty="0" err="1"/>
              <a:t>приемане</a:t>
            </a:r>
            <a:r>
              <a:rPr lang="ru-RU" dirty="0"/>
              <a:t> и </a:t>
            </a:r>
            <a:r>
              <a:rPr lang="ru-RU" dirty="0" err="1"/>
              <a:t>предаване</a:t>
            </a:r>
            <a:r>
              <a:rPr lang="ru-RU" dirty="0"/>
              <a:t> на </a:t>
            </a:r>
            <a:r>
              <a:rPr lang="ru-RU" dirty="0" err="1"/>
              <a:t>книжата</a:t>
            </a:r>
            <a:r>
              <a:rPr lang="ru-RU" dirty="0"/>
              <a:t>, </a:t>
            </a:r>
            <a:r>
              <a:rPr lang="ru-RU" dirty="0" err="1"/>
              <a:t>който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дадоха</a:t>
            </a:r>
            <a:r>
              <a:rPr lang="ru-RU" dirty="0"/>
              <a:t> в </a:t>
            </a:r>
            <a:r>
              <a:rPr lang="ru-RU" dirty="0" err="1"/>
              <a:t>събота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ВТОРО:  Напишете сбора от </a:t>
            </a:r>
            <a:r>
              <a:rPr lang="ru-RU" dirty="0" err="1"/>
              <a:t>числата</a:t>
            </a:r>
            <a:r>
              <a:rPr lang="ru-RU" dirty="0"/>
              <a:t> по точка 4/</a:t>
            </a:r>
            <a:r>
              <a:rPr lang="ru-RU" dirty="0" err="1"/>
              <a:t>четири</a:t>
            </a:r>
            <a:r>
              <a:rPr lang="ru-RU" dirty="0"/>
              <a:t>/ от протокола за </a:t>
            </a:r>
            <a:r>
              <a:rPr lang="ru-RU" dirty="0" err="1"/>
              <a:t>приемане</a:t>
            </a:r>
            <a:r>
              <a:rPr lang="ru-RU" dirty="0"/>
              <a:t> на </a:t>
            </a:r>
            <a:r>
              <a:rPr lang="ru-RU" dirty="0" err="1"/>
              <a:t>избирателния</a:t>
            </a:r>
            <a:r>
              <a:rPr lang="ru-RU" dirty="0"/>
              <a:t> </a:t>
            </a:r>
            <a:r>
              <a:rPr lang="ru-RU" dirty="0" err="1"/>
              <a:t>списък</a:t>
            </a:r>
            <a:r>
              <a:rPr lang="ru-RU" dirty="0"/>
              <a:t> и </a:t>
            </a:r>
            <a:r>
              <a:rPr lang="ru-RU" dirty="0" err="1"/>
              <a:t>броя</a:t>
            </a:r>
            <a:r>
              <a:rPr lang="ru-RU" dirty="0"/>
              <a:t> на </a:t>
            </a:r>
            <a:r>
              <a:rPr lang="ru-RU" dirty="0" err="1"/>
              <a:t>хората</a:t>
            </a:r>
            <a:r>
              <a:rPr lang="ru-RU" dirty="0"/>
              <a:t>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сте</a:t>
            </a:r>
            <a:r>
              <a:rPr lang="ru-RU" dirty="0"/>
              <a:t> вписали </a:t>
            </a:r>
            <a:r>
              <a:rPr lang="ru-RU" dirty="0" err="1"/>
              <a:t>допълнително</a:t>
            </a:r>
            <a:r>
              <a:rPr lang="ru-RU" dirty="0"/>
              <a:t> в </a:t>
            </a:r>
            <a:r>
              <a:rPr lang="ru-RU" dirty="0" err="1"/>
              <a:t>изборния</a:t>
            </a:r>
            <a:r>
              <a:rPr lang="ru-RU" dirty="0"/>
              <a:t> </a:t>
            </a:r>
            <a:r>
              <a:rPr lang="ru-RU" dirty="0" err="1"/>
              <a:t>ден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ТРЕТО:  </a:t>
            </a:r>
            <a:r>
              <a:rPr lang="ru-RU" dirty="0" err="1"/>
              <a:t>Пребройте</a:t>
            </a:r>
            <a:r>
              <a:rPr lang="ru-RU" dirty="0"/>
              <a:t> </a:t>
            </a:r>
            <a:r>
              <a:rPr lang="ru-RU" dirty="0" err="1"/>
              <a:t>всички</a:t>
            </a:r>
            <a:r>
              <a:rPr lang="ru-RU" dirty="0"/>
              <a:t> подписи в </a:t>
            </a:r>
            <a:r>
              <a:rPr lang="ru-RU" dirty="0" err="1"/>
              <a:t>избирателния</a:t>
            </a:r>
            <a:r>
              <a:rPr lang="ru-RU" dirty="0"/>
              <a:t> </a:t>
            </a:r>
            <a:r>
              <a:rPr lang="ru-RU" dirty="0" err="1"/>
              <a:t>списък</a:t>
            </a:r>
            <a:r>
              <a:rPr lang="ru-RU" dirty="0"/>
              <a:t>, </a:t>
            </a:r>
            <a:r>
              <a:rPr lang="ru-RU" dirty="0" err="1"/>
              <a:t>включително</a:t>
            </a:r>
            <a:r>
              <a:rPr lang="ru-RU" dirty="0"/>
              <a:t> и на </a:t>
            </a:r>
            <a:r>
              <a:rPr lang="ru-RU" dirty="0" err="1"/>
              <a:t>дописаните</a:t>
            </a:r>
            <a:r>
              <a:rPr lang="ru-RU" dirty="0"/>
              <a:t> под черта и запишете </a:t>
            </a:r>
            <a:r>
              <a:rPr lang="ru-RU" dirty="0" err="1"/>
              <a:t>числото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ЧЕТВЪРТО:  </a:t>
            </a:r>
            <a:r>
              <a:rPr lang="ru-RU" dirty="0" err="1"/>
              <a:t>Записвате</a:t>
            </a:r>
            <a:r>
              <a:rPr lang="ru-RU" dirty="0"/>
              <a:t> </a:t>
            </a:r>
            <a:r>
              <a:rPr lang="ru-RU" dirty="0" err="1"/>
              <a:t>броя</a:t>
            </a:r>
            <a:r>
              <a:rPr lang="ru-RU" dirty="0"/>
              <a:t> на </a:t>
            </a:r>
            <a:r>
              <a:rPr lang="ru-RU" dirty="0" err="1"/>
              <a:t>бюлетините</a:t>
            </a:r>
            <a:r>
              <a:rPr lang="ru-RU" dirty="0"/>
              <a:t>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недействителни</a:t>
            </a:r>
            <a:r>
              <a:rPr lang="ru-RU" dirty="0"/>
              <a:t>, но не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пуснати</a:t>
            </a:r>
            <a:r>
              <a:rPr lang="ru-RU" dirty="0"/>
              <a:t> в </a:t>
            </a:r>
            <a:r>
              <a:rPr lang="ru-RU" dirty="0" err="1"/>
              <a:t>избирателната</a:t>
            </a:r>
            <a:r>
              <a:rPr lang="ru-RU" dirty="0"/>
              <a:t> </a:t>
            </a:r>
            <a:r>
              <a:rPr lang="ru-RU" dirty="0" err="1"/>
              <a:t>кутия</a:t>
            </a:r>
            <a:r>
              <a:rPr lang="ru-RU" dirty="0"/>
              <a:t>!  /например, </a:t>
            </a:r>
            <a:r>
              <a:rPr lang="ru-RU" dirty="0" err="1"/>
              <a:t>тази</a:t>
            </a:r>
            <a:r>
              <a:rPr lang="ru-RU" dirty="0"/>
              <a:t>, </a:t>
            </a:r>
            <a:r>
              <a:rPr lang="ru-RU" dirty="0" err="1"/>
              <a:t>която</a:t>
            </a:r>
            <a:r>
              <a:rPr lang="ru-RU" dirty="0"/>
              <a:t> </a:t>
            </a:r>
            <a:r>
              <a:rPr lang="ru-RU" dirty="0" err="1"/>
              <a:t>сте</a:t>
            </a:r>
            <a:r>
              <a:rPr lang="ru-RU" dirty="0"/>
              <a:t> поставили на </a:t>
            </a:r>
            <a:r>
              <a:rPr lang="ru-RU" dirty="0" err="1"/>
              <a:t>таблото</a:t>
            </a:r>
            <a:r>
              <a:rPr lang="ru-RU" dirty="0"/>
              <a:t>, или </a:t>
            </a:r>
            <a:r>
              <a:rPr lang="ru-RU" dirty="0" err="1"/>
              <a:t>сгрешена</a:t>
            </a:r>
            <a:r>
              <a:rPr lang="ru-RU" dirty="0"/>
              <a:t>, или </a:t>
            </a:r>
            <a:r>
              <a:rPr lang="ru-RU" dirty="0" err="1"/>
              <a:t>повредена</a:t>
            </a:r>
            <a:r>
              <a:rPr lang="ru-RU" dirty="0"/>
              <a:t>/, но </a:t>
            </a:r>
            <a:r>
              <a:rPr lang="ru-RU" dirty="0" err="1"/>
              <a:t>запомнете</a:t>
            </a:r>
            <a:r>
              <a:rPr lang="ru-RU" dirty="0"/>
              <a:t>, не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пуснати</a:t>
            </a:r>
            <a:r>
              <a:rPr lang="ru-RU" dirty="0"/>
              <a:t> в </a:t>
            </a:r>
            <a:r>
              <a:rPr lang="ru-RU" dirty="0" err="1"/>
              <a:t>избирателната</a:t>
            </a:r>
            <a:r>
              <a:rPr lang="ru-RU" dirty="0"/>
              <a:t> </a:t>
            </a:r>
            <a:r>
              <a:rPr lang="ru-RU" dirty="0" err="1"/>
              <a:t>кутия</a:t>
            </a:r>
            <a:r>
              <a:rPr lang="ru-RU" dirty="0"/>
              <a:t>!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36821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СЛЕД КАТО ЗАПИШЕТЕ ГОРНИТЕ ДАННИ, ВЗЕМЕТЕ РАЗПЕЧАТКАТА ОТ МАШИНАТА И ПОПЪЛНЕТЕ В ПРОТОКОЛА</a:t>
            </a:r>
          </a:p>
          <a:p>
            <a:pPr marL="0" indent="0">
              <a:buNone/>
            </a:pPr>
            <a:r>
              <a:rPr lang="ru-RU" dirty="0"/>
              <a:t> ПЕТО:</a:t>
            </a:r>
          </a:p>
          <a:p>
            <a:pPr marL="0" indent="0">
              <a:buNone/>
            </a:pPr>
            <a:r>
              <a:rPr lang="ru-RU" dirty="0"/>
              <a:t>точка 4 б: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участвалите</a:t>
            </a:r>
            <a:r>
              <a:rPr lang="ru-RU" dirty="0"/>
              <a:t> в </a:t>
            </a:r>
            <a:r>
              <a:rPr lang="ru-RU" dirty="0" err="1"/>
              <a:t>машинното</a:t>
            </a:r>
            <a:r>
              <a:rPr lang="ru-RU" dirty="0"/>
              <a:t> </a:t>
            </a:r>
            <a:r>
              <a:rPr lang="ru-RU" dirty="0" err="1"/>
              <a:t>гласуване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точка 6 б: общ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действителните</a:t>
            </a:r>
            <a:r>
              <a:rPr lang="ru-RU" dirty="0"/>
              <a:t> </a:t>
            </a:r>
            <a:r>
              <a:rPr lang="ru-RU" dirty="0" err="1"/>
              <a:t>гласове</a:t>
            </a:r>
            <a:r>
              <a:rPr lang="ru-RU" dirty="0"/>
              <a:t> от </a:t>
            </a:r>
            <a:r>
              <a:rPr lang="ru-RU" dirty="0" err="1"/>
              <a:t>машината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точка 6.1б: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действителните</a:t>
            </a:r>
            <a:r>
              <a:rPr lang="ru-RU" dirty="0"/>
              <a:t> </a:t>
            </a:r>
            <a:r>
              <a:rPr lang="ru-RU" dirty="0" err="1"/>
              <a:t>гласове</a:t>
            </a:r>
            <a:r>
              <a:rPr lang="ru-RU" dirty="0"/>
              <a:t> за </a:t>
            </a:r>
            <a:r>
              <a:rPr lang="ru-RU" dirty="0" err="1"/>
              <a:t>кандидатски</a:t>
            </a:r>
            <a:r>
              <a:rPr lang="ru-RU" dirty="0"/>
              <a:t> </a:t>
            </a:r>
            <a:r>
              <a:rPr lang="ru-RU" dirty="0" err="1"/>
              <a:t>листи</a:t>
            </a:r>
            <a:r>
              <a:rPr lang="ru-RU" dirty="0"/>
              <a:t> /от </a:t>
            </a:r>
            <a:r>
              <a:rPr lang="ru-RU" dirty="0" err="1"/>
              <a:t>машината</a:t>
            </a:r>
            <a:r>
              <a:rPr lang="ru-RU" dirty="0"/>
              <a:t>/</a:t>
            </a:r>
          </a:p>
          <a:p>
            <a:pPr marL="0" indent="0">
              <a:buNone/>
            </a:pPr>
            <a:r>
              <a:rPr lang="ru-RU" dirty="0"/>
              <a:t>точка 6.2б: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гласовете</a:t>
            </a:r>
            <a:r>
              <a:rPr lang="ru-RU" dirty="0"/>
              <a:t> „Не </a:t>
            </a:r>
            <a:r>
              <a:rPr lang="ru-RU" dirty="0" err="1"/>
              <a:t>подкрепям</a:t>
            </a:r>
            <a:r>
              <a:rPr lang="ru-RU" dirty="0"/>
              <a:t> никого“ /от </a:t>
            </a:r>
            <a:r>
              <a:rPr lang="ru-RU" dirty="0" err="1"/>
              <a:t>машината</a:t>
            </a:r>
            <a:r>
              <a:rPr lang="ru-RU" dirty="0"/>
              <a:t>/</a:t>
            </a:r>
          </a:p>
          <a:p>
            <a:pPr marL="0" indent="0">
              <a:buNone/>
            </a:pPr>
            <a:r>
              <a:rPr lang="ru-RU" dirty="0"/>
              <a:t>точка 7: </a:t>
            </a:r>
            <a:r>
              <a:rPr lang="ru-RU" dirty="0" err="1"/>
              <a:t>попълнете</a:t>
            </a:r>
            <a:r>
              <a:rPr lang="ru-RU" dirty="0"/>
              <a:t> </a:t>
            </a:r>
            <a:r>
              <a:rPr lang="ru-RU" dirty="0" err="1"/>
              <a:t>действителните</a:t>
            </a:r>
            <a:r>
              <a:rPr lang="ru-RU" dirty="0"/>
              <a:t> </a:t>
            </a:r>
            <a:r>
              <a:rPr lang="ru-RU" dirty="0" err="1"/>
              <a:t>гласове</a:t>
            </a:r>
            <a:r>
              <a:rPr lang="ru-RU" dirty="0"/>
              <a:t> за всяка партия или коалиция от </a:t>
            </a:r>
            <a:r>
              <a:rPr lang="ru-RU" dirty="0" err="1"/>
              <a:t>машината</a:t>
            </a:r>
            <a:r>
              <a:rPr lang="ru-RU" dirty="0"/>
              <a:t>.  </a:t>
            </a:r>
            <a:r>
              <a:rPr lang="ru-RU" dirty="0" err="1"/>
              <a:t>Където</a:t>
            </a:r>
            <a:r>
              <a:rPr lang="ru-RU" dirty="0"/>
              <a:t> </a:t>
            </a:r>
            <a:r>
              <a:rPr lang="ru-RU" dirty="0" err="1"/>
              <a:t>няма</a:t>
            </a:r>
            <a:r>
              <a:rPr lang="ru-RU" dirty="0"/>
              <a:t> </a:t>
            </a:r>
            <a:r>
              <a:rPr lang="ru-RU" dirty="0" err="1"/>
              <a:t>гласове</a:t>
            </a:r>
            <a:r>
              <a:rPr lang="ru-RU" dirty="0"/>
              <a:t> пишете </a:t>
            </a:r>
            <a:r>
              <a:rPr lang="ru-RU" dirty="0" err="1"/>
              <a:t>нула</a:t>
            </a:r>
            <a:r>
              <a:rPr lang="ru-RU" dirty="0"/>
              <a:t> с дума и цифра.</a:t>
            </a:r>
          </a:p>
          <a:p>
            <a:r>
              <a:rPr lang="ru-RU" dirty="0">
                <a:solidFill>
                  <a:srgbClr val="FF0000"/>
                </a:solidFill>
              </a:rPr>
              <a:t>СЛЕД ЗАПИСВАНЕ В ПРОТОКОЛА НА ТЕЗИ ДАННИ ОТ РАЗПЕЧАТКАТА, ЗАПОЧНЕТЕ ДА ЗАПИСВАТЕ В ЧЕРНОВАТА ОТ ПРОТОКОЛА ЗА ВСЯКА ПАРТИЯ ИЛИ КОАЛИЦИЯ БРОЯ НА  ПРЕФЕРЕНЦИИТЕ ЗА ВСЕКИ ОТ КАНДИДАТИЕ Й /</a:t>
            </a:r>
            <a:r>
              <a:rPr lang="ru-RU" dirty="0" err="1">
                <a:solidFill>
                  <a:srgbClr val="FF0000"/>
                </a:solidFill>
              </a:rPr>
              <a:t>ако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има</a:t>
            </a:r>
            <a:r>
              <a:rPr lang="ru-RU" dirty="0">
                <a:solidFill>
                  <a:srgbClr val="FF0000"/>
                </a:solidFill>
              </a:rPr>
              <a:t> преференции/ </a:t>
            </a:r>
          </a:p>
          <a:p>
            <a:pPr marL="0" indent="0">
              <a:buNone/>
            </a:pPr>
            <a:r>
              <a:rPr lang="ru-RU" dirty="0"/>
              <a:t>Например: Партия Х – за кандидат 102 – 5 преференции, за кандидат 110 – 1 преференция;</a:t>
            </a:r>
          </a:p>
          <a:p>
            <a:pPr marL="0" indent="0">
              <a:buNone/>
            </a:pPr>
            <a:r>
              <a:rPr lang="ru-RU" dirty="0"/>
              <a:t>Партия У – за кандидат 105 – 8 преференции и т.н.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147236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47500" lnSpcReduction="20000"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ОТВОРЕТЕ ИЗБИРАТЕЛНАТА КУТИЯ И ЗАПОЧНЕТЕ ДА БРОИТЕ И ЗАПИСВАТЕ</a:t>
            </a:r>
            <a:r>
              <a:rPr lang="ru-RU" sz="3600" dirty="0"/>
              <a:t>:</a:t>
            </a:r>
          </a:p>
          <a:p>
            <a:pPr marL="0" indent="0">
              <a:buNone/>
            </a:pPr>
            <a:r>
              <a:rPr lang="ru-RU" sz="3600" dirty="0"/>
              <a:t>ШЕСТО:</a:t>
            </a:r>
          </a:p>
          <a:p>
            <a:pPr marL="0" indent="0">
              <a:buNone/>
            </a:pPr>
            <a:r>
              <a:rPr lang="ru-RU" sz="5100" dirty="0"/>
              <a:t>Точка 4 а: </a:t>
            </a:r>
            <a:r>
              <a:rPr lang="ru-RU" sz="5100" dirty="0" err="1"/>
              <a:t>броя</a:t>
            </a:r>
            <a:r>
              <a:rPr lang="ru-RU" sz="5100" dirty="0"/>
              <a:t> на </a:t>
            </a:r>
            <a:r>
              <a:rPr lang="ru-RU" sz="5100" dirty="0" err="1"/>
              <a:t>всички</a:t>
            </a:r>
            <a:r>
              <a:rPr lang="ru-RU" sz="5100" dirty="0"/>
              <a:t> </a:t>
            </a:r>
            <a:r>
              <a:rPr lang="ru-RU" sz="5100" dirty="0" err="1"/>
              <a:t>бюлетини</a:t>
            </a:r>
            <a:r>
              <a:rPr lang="ru-RU" sz="5100" dirty="0"/>
              <a:t> от </a:t>
            </a:r>
            <a:r>
              <a:rPr lang="ru-RU" sz="5100" dirty="0" err="1"/>
              <a:t>кутията</a:t>
            </a:r>
            <a:endParaRPr lang="ru-RU" sz="5100" dirty="0"/>
          </a:p>
          <a:p>
            <a:r>
              <a:rPr lang="ru-RU" sz="3600" dirty="0" err="1"/>
              <a:t>Разделете</a:t>
            </a:r>
            <a:r>
              <a:rPr lang="ru-RU" sz="3600" dirty="0"/>
              <a:t> на две </a:t>
            </a:r>
            <a:r>
              <a:rPr lang="ru-RU" sz="3600" dirty="0" err="1"/>
              <a:t>купчини</a:t>
            </a:r>
            <a:r>
              <a:rPr lang="ru-RU" sz="3600" dirty="0"/>
              <a:t> </a:t>
            </a:r>
            <a:r>
              <a:rPr lang="ru-RU" sz="3600" dirty="0" err="1"/>
              <a:t>действителните</a:t>
            </a:r>
            <a:r>
              <a:rPr lang="ru-RU" sz="3600" dirty="0"/>
              <a:t> и </a:t>
            </a:r>
            <a:r>
              <a:rPr lang="ru-RU" sz="3600" dirty="0" err="1"/>
              <a:t>недействителните</a:t>
            </a:r>
            <a:r>
              <a:rPr lang="ru-RU" sz="3600" dirty="0"/>
              <a:t> </a:t>
            </a:r>
            <a:r>
              <a:rPr lang="ru-RU" sz="3600" dirty="0" err="1"/>
              <a:t>бюлетини</a:t>
            </a:r>
            <a:r>
              <a:rPr lang="ru-RU" sz="3600" dirty="0"/>
              <a:t>  и запишете:</a:t>
            </a:r>
          </a:p>
          <a:p>
            <a:pPr marL="0" indent="0">
              <a:buNone/>
            </a:pPr>
            <a:r>
              <a:rPr lang="ru-RU" sz="5100" dirty="0"/>
              <a:t>Точка 5: </a:t>
            </a:r>
            <a:r>
              <a:rPr lang="ru-RU" sz="5100" dirty="0" err="1"/>
              <a:t>броя</a:t>
            </a:r>
            <a:r>
              <a:rPr lang="ru-RU" sz="5100" dirty="0"/>
              <a:t> на </a:t>
            </a:r>
            <a:r>
              <a:rPr lang="ru-RU" sz="5100" dirty="0" err="1"/>
              <a:t>недействителните</a:t>
            </a:r>
            <a:r>
              <a:rPr lang="ru-RU" sz="5100" dirty="0"/>
              <a:t> </a:t>
            </a:r>
            <a:r>
              <a:rPr lang="ru-RU" sz="5100" dirty="0" err="1"/>
              <a:t>бюлетини</a:t>
            </a:r>
            <a:r>
              <a:rPr lang="ru-RU" sz="5100" dirty="0"/>
              <a:t>, </a:t>
            </a:r>
            <a:r>
              <a:rPr lang="ru-RU" sz="5100" dirty="0" err="1"/>
              <a:t>които</a:t>
            </a:r>
            <a:r>
              <a:rPr lang="ru-RU" sz="5100" dirty="0"/>
              <a:t> </a:t>
            </a:r>
            <a:r>
              <a:rPr lang="ru-RU" sz="5100" dirty="0" err="1"/>
              <a:t>са</a:t>
            </a:r>
            <a:r>
              <a:rPr lang="ru-RU" sz="5100" dirty="0"/>
              <a:t> </a:t>
            </a:r>
            <a:r>
              <a:rPr lang="ru-RU" sz="5100" dirty="0" err="1"/>
              <a:t>пуснати</a:t>
            </a:r>
            <a:r>
              <a:rPr lang="ru-RU" sz="5100" dirty="0"/>
              <a:t> в </a:t>
            </a:r>
            <a:r>
              <a:rPr lang="ru-RU" sz="5100" dirty="0" err="1"/>
              <a:t>кутията</a:t>
            </a:r>
            <a:endParaRPr lang="ru-RU" sz="5100" dirty="0"/>
          </a:p>
          <a:p>
            <a:pPr marL="0" indent="0">
              <a:buNone/>
            </a:pPr>
            <a:r>
              <a:rPr lang="ru-RU" sz="5100" dirty="0"/>
              <a:t>Точка 6 а: </a:t>
            </a:r>
            <a:r>
              <a:rPr lang="ru-RU" sz="5100" dirty="0" err="1"/>
              <a:t>общия</a:t>
            </a:r>
            <a:r>
              <a:rPr lang="ru-RU" sz="5100" dirty="0"/>
              <a:t> </a:t>
            </a:r>
            <a:r>
              <a:rPr lang="ru-RU" sz="5100" dirty="0" err="1"/>
              <a:t>брой</a:t>
            </a:r>
            <a:r>
              <a:rPr lang="ru-RU" sz="5100" dirty="0"/>
              <a:t> на </a:t>
            </a:r>
            <a:r>
              <a:rPr lang="ru-RU" sz="5100" dirty="0" err="1"/>
              <a:t>действителните</a:t>
            </a:r>
            <a:r>
              <a:rPr lang="ru-RU" sz="5100" dirty="0"/>
              <a:t> </a:t>
            </a:r>
            <a:r>
              <a:rPr lang="ru-RU" sz="5100" dirty="0" err="1"/>
              <a:t>бюлетини</a:t>
            </a:r>
            <a:r>
              <a:rPr lang="ru-RU" sz="5100" dirty="0"/>
              <a:t> от </a:t>
            </a:r>
            <a:r>
              <a:rPr lang="ru-RU" sz="5100" dirty="0" err="1"/>
              <a:t>кутията</a:t>
            </a:r>
            <a:endParaRPr lang="en-US" sz="5100" dirty="0"/>
          </a:p>
          <a:p>
            <a:pPr marL="0" indent="0">
              <a:buNone/>
            </a:pPr>
            <a:endParaRPr lang="ru-RU" sz="3600" dirty="0"/>
          </a:p>
          <a:p>
            <a:r>
              <a:rPr lang="ru-RU" sz="3600" dirty="0" err="1"/>
              <a:t>Действителните</a:t>
            </a:r>
            <a:r>
              <a:rPr lang="ru-RU" sz="3600" dirty="0"/>
              <a:t> </a:t>
            </a:r>
            <a:r>
              <a:rPr lang="ru-RU" sz="3600" dirty="0" err="1"/>
              <a:t>бюлетини</a:t>
            </a:r>
            <a:r>
              <a:rPr lang="ru-RU" sz="3600" dirty="0"/>
              <a:t> от </a:t>
            </a:r>
            <a:r>
              <a:rPr lang="ru-RU" sz="3600" dirty="0" err="1"/>
              <a:t>кутията</a:t>
            </a:r>
            <a:r>
              <a:rPr lang="ru-RU" sz="3600" dirty="0"/>
              <a:t> </a:t>
            </a:r>
            <a:r>
              <a:rPr lang="ru-RU" sz="3600" dirty="0" err="1"/>
              <a:t>разделете</a:t>
            </a:r>
            <a:r>
              <a:rPr lang="ru-RU" sz="3600" dirty="0"/>
              <a:t> с </a:t>
            </a:r>
            <a:r>
              <a:rPr lang="ru-RU" sz="3600" dirty="0" err="1"/>
              <a:t>отбелязване</a:t>
            </a:r>
            <a:r>
              <a:rPr lang="ru-RU" sz="3600" dirty="0"/>
              <a:t> за </a:t>
            </a:r>
            <a:r>
              <a:rPr lang="ru-RU" sz="3600" dirty="0" err="1"/>
              <a:t>кандидатски</a:t>
            </a:r>
            <a:r>
              <a:rPr lang="ru-RU" sz="3600" dirty="0"/>
              <a:t> </a:t>
            </a:r>
            <a:r>
              <a:rPr lang="ru-RU" sz="3600" dirty="0" err="1"/>
              <a:t>листи</a:t>
            </a:r>
            <a:r>
              <a:rPr lang="ru-RU" sz="3600" dirty="0"/>
              <a:t> и с </a:t>
            </a:r>
            <a:r>
              <a:rPr lang="ru-RU" sz="3600" dirty="0" err="1"/>
              <a:t>отбелязване</a:t>
            </a:r>
            <a:r>
              <a:rPr lang="ru-RU" sz="3600" dirty="0"/>
              <a:t> „Не </a:t>
            </a:r>
            <a:r>
              <a:rPr lang="ru-RU" sz="3600" dirty="0" err="1"/>
              <a:t>подкрепям</a:t>
            </a:r>
            <a:r>
              <a:rPr lang="ru-RU" sz="3600" dirty="0"/>
              <a:t> никого“ и запишете:</a:t>
            </a:r>
          </a:p>
          <a:p>
            <a:pPr marL="0" indent="0">
              <a:buNone/>
            </a:pPr>
            <a:r>
              <a:rPr lang="ru-RU" sz="3600" dirty="0"/>
              <a:t>Точка 6.1а: </a:t>
            </a:r>
            <a:r>
              <a:rPr lang="ru-RU" sz="3600" dirty="0" err="1"/>
              <a:t>общия</a:t>
            </a:r>
            <a:r>
              <a:rPr lang="ru-RU" sz="3600" dirty="0"/>
              <a:t> </a:t>
            </a:r>
            <a:r>
              <a:rPr lang="ru-RU" sz="3600" dirty="0" err="1"/>
              <a:t>брой</a:t>
            </a:r>
            <a:r>
              <a:rPr lang="ru-RU" sz="3600" dirty="0"/>
              <a:t> на </a:t>
            </a:r>
            <a:r>
              <a:rPr lang="ru-RU" sz="3600" dirty="0" err="1"/>
              <a:t>бюлетините</a:t>
            </a:r>
            <a:r>
              <a:rPr lang="ru-RU" sz="3600" dirty="0"/>
              <a:t> от </a:t>
            </a:r>
            <a:r>
              <a:rPr lang="ru-RU" sz="3600" dirty="0" err="1"/>
              <a:t>кутията</a:t>
            </a:r>
            <a:r>
              <a:rPr lang="ru-RU" sz="3600" dirty="0"/>
              <a:t>, </a:t>
            </a:r>
            <a:r>
              <a:rPr lang="ru-RU" sz="3600" dirty="0" err="1"/>
              <a:t>подадени</a:t>
            </a:r>
            <a:r>
              <a:rPr lang="ru-RU" sz="3600" dirty="0"/>
              <a:t> за </a:t>
            </a:r>
            <a:r>
              <a:rPr lang="ru-RU" sz="3600" dirty="0" err="1"/>
              <a:t>кандидатски</a:t>
            </a:r>
            <a:r>
              <a:rPr lang="ru-RU" sz="3600" dirty="0"/>
              <a:t> </a:t>
            </a:r>
            <a:r>
              <a:rPr lang="ru-RU" sz="3600" dirty="0" err="1"/>
              <a:t>листи</a:t>
            </a:r>
            <a:endParaRPr lang="en-US" sz="3600" dirty="0"/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5100" dirty="0"/>
              <a:t>Точка 6.2а: </a:t>
            </a:r>
            <a:r>
              <a:rPr lang="ru-RU" sz="5100" dirty="0" err="1"/>
              <a:t>броя</a:t>
            </a:r>
            <a:r>
              <a:rPr lang="ru-RU" sz="5100" dirty="0"/>
              <a:t> на </a:t>
            </a:r>
            <a:r>
              <a:rPr lang="ru-RU" sz="5100" dirty="0" err="1"/>
              <a:t>бюлетините</a:t>
            </a:r>
            <a:r>
              <a:rPr lang="ru-RU" sz="5100" dirty="0"/>
              <a:t> от </a:t>
            </a:r>
            <a:r>
              <a:rPr lang="ru-RU" sz="5100" dirty="0" err="1"/>
              <a:t>кутията</a:t>
            </a:r>
            <a:r>
              <a:rPr lang="ru-RU" sz="5100" dirty="0"/>
              <a:t>, с </a:t>
            </a:r>
            <a:r>
              <a:rPr lang="ru-RU" sz="5100" dirty="0" err="1"/>
              <a:t>отбелязване</a:t>
            </a:r>
            <a:r>
              <a:rPr lang="ru-RU" sz="5100" dirty="0"/>
              <a:t> „Не </a:t>
            </a:r>
            <a:r>
              <a:rPr lang="ru-RU" sz="5100" dirty="0" err="1"/>
              <a:t>подкрепям</a:t>
            </a:r>
            <a:r>
              <a:rPr lang="ru-RU" sz="5100" dirty="0"/>
              <a:t> никого“ </a:t>
            </a:r>
          </a:p>
          <a:p>
            <a:pPr marL="0" indent="0">
              <a:buNone/>
            </a:pPr>
            <a:r>
              <a:rPr lang="ru-RU" sz="3600" dirty="0"/>
              <a:t>ПРОВЕРЕТЕ: </a:t>
            </a:r>
            <a:r>
              <a:rPr lang="ru-RU" sz="3600" dirty="0" err="1"/>
              <a:t>числото</a:t>
            </a:r>
            <a:r>
              <a:rPr lang="ru-RU" sz="3600" dirty="0"/>
              <a:t> по точка 6а </a:t>
            </a:r>
            <a:r>
              <a:rPr lang="ru-RU" sz="3600" dirty="0" err="1"/>
              <a:t>трябва</a:t>
            </a:r>
            <a:r>
              <a:rPr lang="ru-RU" sz="3600" dirty="0"/>
              <a:t> да е равно на сбора от </a:t>
            </a:r>
            <a:r>
              <a:rPr lang="ru-RU" sz="3600" dirty="0" err="1"/>
              <a:t>числата</a:t>
            </a:r>
            <a:r>
              <a:rPr lang="ru-RU" sz="3600" dirty="0"/>
              <a:t> по точка 6.1а и точка 6.2а /6а=6.1а + 6.2а/</a:t>
            </a:r>
            <a:endParaRPr lang="en-US" sz="3600" dirty="0"/>
          </a:p>
          <a:p>
            <a:pPr marL="0" indent="0">
              <a:buNone/>
            </a:pPr>
            <a:endParaRPr lang="ru-RU" sz="3600" dirty="0"/>
          </a:p>
          <a:p>
            <a:r>
              <a:rPr lang="ru-RU" sz="3600" dirty="0" err="1"/>
              <a:t>Разделете</a:t>
            </a:r>
            <a:r>
              <a:rPr lang="ru-RU" sz="3600" dirty="0"/>
              <a:t> </a:t>
            </a:r>
            <a:r>
              <a:rPr lang="ru-RU" sz="3600" dirty="0" err="1"/>
              <a:t>бюлетините</a:t>
            </a:r>
            <a:r>
              <a:rPr lang="ru-RU" sz="3600" dirty="0"/>
              <a:t> по партии и коалиции на </a:t>
            </a:r>
            <a:r>
              <a:rPr lang="ru-RU" sz="3600" dirty="0" err="1"/>
              <a:t>отделни</a:t>
            </a:r>
            <a:r>
              <a:rPr lang="ru-RU" sz="3600" dirty="0"/>
              <a:t> </a:t>
            </a:r>
            <a:r>
              <a:rPr lang="ru-RU" sz="3600" dirty="0" err="1"/>
              <a:t>купчини</a:t>
            </a:r>
            <a:r>
              <a:rPr lang="ru-RU" sz="3600" dirty="0"/>
              <a:t> и запишете:</a:t>
            </a:r>
          </a:p>
          <a:p>
            <a:pPr marL="0" indent="0">
              <a:buNone/>
            </a:pPr>
            <a:r>
              <a:rPr lang="ru-RU" sz="3600" dirty="0"/>
              <a:t>Точка 7: </a:t>
            </a:r>
            <a:r>
              <a:rPr lang="ru-RU" sz="3600" dirty="0" err="1"/>
              <a:t>попълнете</a:t>
            </a:r>
            <a:r>
              <a:rPr lang="ru-RU" sz="3600" dirty="0"/>
              <a:t> </a:t>
            </a:r>
            <a:r>
              <a:rPr lang="ru-RU" sz="3600" dirty="0" err="1"/>
              <a:t>действителните</a:t>
            </a:r>
            <a:r>
              <a:rPr lang="ru-RU" sz="3600" dirty="0"/>
              <a:t> </a:t>
            </a:r>
            <a:r>
              <a:rPr lang="ru-RU" sz="3600" dirty="0" err="1"/>
              <a:t>гласове</a:t>
            </a:r>
            <a:r>
              <a:rPr lang="ru-RU" sz="3600" dirty="0"/>
              <a:t> за всяка партия или коалиция от </a:t>
            </a:r>
            <a:r>
              <a:rPr lang="ru-RU" sz="3600" dirty="0" err="1"/>
              <a:t>кутията</a:t>
            </a:r>
            <a:r>
              <a:rPr lang="ru-RU" sz="3600" dirty="0"/>
              <a:t>.  </a:t>
            </a:r>
            <a:r>
              <a:rPr lang="ru-RU" sz="3600" dirty="0" err="1"/>
              <a:t>Където</a:t>
            </a:r>
            <a:r>
              <a:rPr lang="ru-RU" sz="3600" dirty="0"/>
              <a:t> </a:t>
            </a:r>
            <a:r>
              <a:rPr lang="ru-RU" sz="3600" dirty="0" err="1"/>
              <a:t>няма</a:t>
            </a:r>
            <a:r>
              <a:rPr lang="ru-RU" sz="3600" dirty="0"/>
              <a:t> </a:t>
            </a:r>
            <a:r>
              <a:rPr lang="ru-RU" sz="3600" dirty="0" err="1"/>
              <a:t>гласове</a:t>
            </a:r>
            <a:r>
              <a:rPr lang="ru-RU" sz="3600" dirty="0"/>
              <a:t> пишете </a:t>
            </a:r>
            <a:r>
              <a:rPr lang="ru-RU" sz="3600" dirty="0" err="1"/>
              <a:t>нула</a:t>
            </a:r>
            <a:r>
              <a:rPr lang="ru-RU" sz="3600" dirty="0"/>
              <a:t> с дума и цифра.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269138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След </a:t>
            </a:r>
            <a:r>
              <a:rPr lang="ru-RU" dirty="0" err="1">
                <a:solidFill>
                  <a:srgbClr val="FF0000"/>
                </a:solidFill>
              </a:rPr>
              <a:t>като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сте</a:t>
            </a:r>
            <a:r>
              <a:rPr lang="ru-RU" dirty="0">
                <a:solidFill>
                  <a:srgbClr val="FF0000"/>
                </a:solidFill>
              </a:rPr>
              <a:t> записали </a:t>
            </a:r>
            <a:r>
              <a:rPr lang="ru-RU" dirty="0" err="1">
                <a:solidFill>
                  <a:srgbClr val="FF0000"/>
                </a:solidFill>
              </a:rPr>
              <a:t>всички</a:t>
            </a:r>
            <a:r>
              <a:rPr lang="ru-RU" dirty="0">
                <a:solidFill>
                  <a:srgbClr val="FF0000"/>
                </a:solidFill>
              </a:rPr>
              <a:t> горни </a:t>
            </a:r>
            <a:r>
              <a:rPr lang="ru-RU" dirty="0" err="1">
                <a:solidFill>
                  <a:srgbClr val="FF0000"/>
                </a:solidFill>
              </a:rPr>
              <a:t>данни</a:t>
            </a:r>
            <a:r>
              <a:rPr lang="ru-RU" dirty="0">
                <a:solidFill>
                  <a:srgbClr val="FF0000"/>
                </a:solidFill>
              </a:rPr>
              <a:t>, запишете:</a:t>
            </a:r>
          </a:p>
          <a:p>
            <a:pPr marL="0" indent="0">
              <a:buNone/>
            </a:pPr>
            <a:r>
              <a:rPr lang="ru-RU" dirty="0"/>
              <a:t>СЕДМО:</a:t>
            </a:r>
          </a:p>
          <a:p>
            <a:pPr marL="0" indent="0">
              <a:buNone/>
            </a:pPr>
            <a:r>
              <a:rPr lang="ru-RU" dirty="0"/>
              <a:t>точка 4:  запишете </a:t>
            </a:r>
            <a:r>
              <a:rPr lang="ru-RU" dirty="0" err="1"/>
              <a:t>сумата</a:t>
            </a:r>
            <a:r>
              <a:rPr lang="ru-RU" dirty="0"/>
              <a:t> от </a:t>
            </a:r>
            <a:r>
              <a:rPr lang="ru-RU" dirty="0" err="1"/>
              <a:t>числата</a:t>
            </a:r>
            <a:r>
              <a:rPr lang="ru-RU" dirty="0"/>
              <a:t> по т. 4а и т. 4б</a:t>
            </a:r>
            <a:endParaRPr lang="en-US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точка 6: запишете </a:t>
            </a:r>
            <a:r>
              <a:rPr lang="ru-RU" dirty="0" err="1"/>
              <a:t>сумата</a:t>
            </a:r>
            <a:r>
              <a:rPr lang="ru-RU" dirty="0"/>
              <a:t> от </a:t>
            </a:r>
            <a:r>
              <a:rPr lang="ru-RU" dirty="0" err="1"/>
              <a:t>числата</a:t>
            </a:r>
            <a:r>
              <a:rPr lang="ru-RU" dirty="0"/>
              <a:t> по т. 6а и точка 6б</a:t>
            </a:r>
          </a:p>
          <a:p>
            <a:pPr marL="0" indent="0">
              <a:buNone/>
            </a:pPr>
            <a:r>
              <a:rPr lang="ru-RU" dirty="0"/>
              <a:t>точка 6.1: запишете </a:t>
            </a:r>
            <a:r>
              <a:rPr lang="ru-RU" dirty="0" err="1"/>
              <a:t>сумата</a:t>
            </a:r>
            <a:r>
              <a:rPr lang="ru-RU" dirty="0"/>
              <a:t> от </a:t>
            </a:r>
            <a:r>
              <a:rPr lang="ru-RU" dirty="0" err="1"/>
              <a:t>числата</a:t>
            </a:r>
            <a:r>
              <a:rPr lang="ru-RU" dirty="0"/>
              <a:t> по точка 6.1а и точка 6.1б</a:t>
            </a:r>
            <a:endParaRPr lang="en-US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точка 6.2: запишете </a:t>
            </a:r>
            <a:r>
              <a:rPr lang="ru-RU" dirty="0" err="1"/>
              <a:t>сумата</a:t>
            </a:r>
            <a:r>
              <a:rPr lang="ru-RU" dirty="0"/>
              <a:t> от </a:t>
            </a:r>
            <a:r>
              <a:rPr lang="ru-RU" dirty="0" err="1"/>
              <a:t>числата</a:t>
            </a:r>
            <a:r>
              <a:rPr lang="ru-RU" dirty="0"/>
              <a:t> по точка 6.2а и точка 6.2б</a:t>
            </a:r>
          </a:p>
          <a:p>
            <a:pPr marL="0" indent="0">
              <a:buNone/>
            </a:pPr>
            <a:r>
              <a:rPr lang="ru-RU" dirty="0"/>
              <a:t>точка 7.1: запишете сбора от </a:t>
            </a:r>
            <a:r>
              <a:rPr lang="ru-RU" dirty="0" err="1"/>
              <a:t>гласовете</a:t>
            </a:r>
            <a:r>
              <a:rPr lang="ru-RU" dirty="0"/>
              <a:t> за </a:t>
            </a:r>
            <a:r>
              <a:rPr lang="ru-RU" dirty="0" err="1"/>
              <a:t>всички</a:t>
            </a:r>
            <a:r>
              <a:rPr lang="ru-RU" dirty="0"/>
              <a:t> партии и коалиции, </a:t>
            </a:r>
            <a:r>
              <a:rPr lang="ru-RU" dirty="0" err="1"/>
              <a:t>записани</a:t>
            </a:r>
            <a:r>
              <a:rPr lang="ru-RU" dirty="0"/>
              <a:t> в точка 7</a:t>
            </a:r>
          </a:p>
          <a:p>
            <a:r>
              <a:rPr lang="ru-RU" dirty="0"/>
              <a:t>ПРОВЕРЕТЕ: </a:t>
            </a:r>
            <a:r>
              <a:rPr lang="ru-RU" dirty="0" err="1"/>
              <a:t>числото</a:t>
            </a:r>
            <a:r>
              <a:rPr lang="ru-RU" dirty="0"/>
              <a:t> по точка 7.1 </a:t>
            </a:r>
            <a:r>
              <a:rPr lang="ru-RU" dirty="0" err="1"/>
              <a:t>трябва</a:t>
            </a:r>
            <a:r>
              <a:rPr lang="ru-RU" dirty="0"/>
              <a:t> да е равна на </a:t>
            </a:r>
            <a:r>
              <a:rPr lang="ru-RU" dirty="0" err="1"/>
              <a:t>числото</a:t>
            </a:r>
            <a:r>
              <a:rPr lang="ru-RU" dirty="0"/>
              <a:t> по точка 6.1 /т.7.1 = т.6.1/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167467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67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ОСМО:</a:t>
            </a:r>
          </a:p>
          <a:p>
            <a:r>
              <a:rPr lang="ru-RU" dirty="0" err="1"/>
              <a:t>Започнете</a:t>
            </a:r>
            <a:r>
              <a:rPr lang="ru-RU" dirty="0"/>
              <a:t> </a:t>
            </a:r>
            <a:r>
              <a:rPr lang="ru-RU" dirty="0" err="1"/>
              <a:t>преброяването</a:t>
            </a:r>
            <a:r>
              <a:rPr lang="ru-RU" dirty="0"/>
              <a:t> на </a:t>
            </a:r>
            <a:r>
              <a:rPr lang="ru-RU" dirty="0" err="1"/>
              <a:t>преференциите</a:t>
            </a:r>
            <a:r>
              <a:rPr lang="ru-RU" dirty="0"/>
              <a:t> /</a:t>
            </a:r>
            <a:r>
              <a:rPr lang="ru-RU" dirty="0" err="1"/>
              <a:t>отбелязванията</a:t>
            </a:r>
            <a:r>
              <a:rPr lang="ru-RU" dirty="0"/>
              <a:t>/ за  </a:t>
            </a:r>
            <a:r>
              <a:rPr lang="ru-RU" dirty="0" err="1"/>
              <a:t>кандидатите</a:t>
            </a:r>
            <a:r>
              <a:rPr lang="ru-RU" dirty="0"/>
              <a:t> в </a:t>
            </a:r>
            <a:r>
              <a:rPr lang="ru-RU" dirty="0" err="1"/>
              <a:t>хартиените</a:t>
            </a:r>
            <a:r>
              <a:rPr lang="ru-RU" dirty="0"/>
              <a:t> </a:t>
            </a:r>
            <a:r>
              <a:rPr lang="ru-RU" dirty="0" err="1"/>
              <a:t>бюлетини</a:t>
            </a:r>
            <a:r>
              <a:rPr lang="ru-RU" dirty="0"/>
              <a:t>:</a:t>
            </a:r>
          </a:p>
          <a:p>
            <a:r>
              <a:rPr lang="ru-RU" dirty="0" err="1"/>
              <a:t>Вземете</a:t>
            </a:r>
            <a:r>
              <a:rPr lang="ru-RU" dirty="0"/>
              <a:t> </a:t>
            </a:r>
            <a:r>
              <a:rPr lang="ru-RU" dirty="0" err="1"/>
              <a:t>първата</a:t>
            </a:r>
            <a:r>
              <a:rPr lang="ru-RU" dirty="0"/>
              <a:t> купчина от </a:t>
            </a:r>
            <a:r>
              <a:rPr lang="ru-RU" dirty="0" err="1"/>
              <a:t>бюлетини</a:t>
            </a:r>
            <a:r>
              <a:rPr lang="ru-RU" dirty="0"/>
              <a:t> за </a:t>
            </a:r>
            <a:r>
              <a:rPr lang="ru-RU" dirty="0" err="1"/>
              <a:t>някоя</a:t>
            </a:r>
            <a:r>
              <a:rPr lang="ru-RU" dirty="0"/>
              <a:t> партия или коалиция. </a:t>
            </a:r>
            <a:r>
              <a:rPr lang="ru-RU" dirty="0" err="1"/>
              <a:t>Ако</a:t>
            </a:r>
            <a:r>
              <a:rPr lang="ru-RU" dirty="0"/>
              <a:t> </a:t>
            </a:r>
            <a:r>
              <a:rPr lang="ru-RU" dirty="0" err="1"/>
              <a:t>има</a:t>
            </a:r>
            <a:r>
              <a:rPr lang="ru-RU" dirty="0"/>
              <a:t> </a:t>
            </a:r>
            <a:r>
              <a:rPr lang="ru-RU" dirty="0" err="1"/>
              <a:t>отбелязване</a:t>
            </a:r>
            <a:r>
              <a:rPr lang="ru-RU" dirty="0"/>
              <a:t> в </a:t>
            </a:r>
            <a:r>
              <a:rPr lang="ru-RU" dirty="0" err="1"/>
              <a:t>кръгчетата</a:t>
            </a:r>
            <a:r>
              <a:rPr lang="ru-RU" dirty="0"/>
              <a:t> </a:t>
            </a:r>
            <a:r>
              <a:rPr lang="ru-RU" dirty="0" err="1"/>
              <a:t>отдясно</a:t>
            </a:r>
            <a:r>
              <a:rPr lang="ru-RU" dirty="0"/>
              <a:t>, </a:t>
            </a:r>
            <a:r>
              <a:rPr lang="ru-RU" dirty="0" err="1"/>
              <a:t>записвайте</a:t>
            </a:r>
            <a:r>
              <a:rPr lang="ru-RU" dirty="0"/>
              <a:t> </a:t>
            </a:r>
            <a:r>
              <a:rPr lang="ru-RU" dirty="0" err="1"/>
              <a:t>преференцията</a:t>
            </a:r>
            <a:r>
              <a:rPr lang="ru-RU" dirty="0"/>
              <a:t> /</a:t>
            </a:r>
            <a:r>
              <a:rPr lang="ru-RU" dirty="0" err="1"/>
              <a:t>предпочитанието</a:t>
            </a:r>
            <a:r>
              <a:rPr lang="ru-RU" dirty="0"/>
              <a:t>/ в  черновата за преференции, в </a:t>
            </a:r>
            <a:r>
              <a:rPr lang="ru-RU" dirty="0" err="1"/>
              <a:t>отделението</a:t>
            </a:r>
            <a:r>
              <a:rPr lang="ru-RU" dirty="0"/>
              <a:t> за </a:t>
            </a:r>
            <a:r>
              <a:rPr lang="ru-RU" dirty="0" err="1"/>
              <a:t>същата</a:t>
            </a:r>
            <a:r>
              <a:rPr lang="ru-RU" dirty="0"/>
              <a:t> партия или коалиция, в </a:t>
            </a:r>
            <a:r>
              <a:rPr lang="ru-RU" dirty="0" err="1"/>
              <a:t>квадратчетата</a:t>
            </a:r>
            <a:r>
              <a:rPr lang="ru-RU" dirty="0"/>
              <a:t> за номера, </a:t>
            </a:r>
            <a:r>
              <a:rPr lang="ru-RU" dirty="0" err="1"/>
              <a:t>който</a:t>
            </a:r>
            <a:r>
              <a:rPr lang="ru-RU" dirty="0"/>
              <a:t> е </a:t>
            </a:r>
            <a:r>
              <a:rPr lang="ru-RU" dirty="0" err="1"/>
              <a:t>отбелязан</a:t>
            </a:r>
            <a:r>
              <a:rPr lang="ru-RU" dirty="0"/>
              <a:t>. /Например в </a:t>
            </a:r>
            <a:r>
              <a:rPr lang="ru-RU" dirty="0" err="1"/>
              <a:t>първата</a:t>
            </a:r>
            <a:r>
              <a:rPr lang="ru-RU" dirty="0"/>
              <a:t> </a:t>
            </a:r>
            <a:r>
              <a:rPr lang="ru-RU" dirty="0" err="1"/>
              <a:t>бюлетина</a:t>
            </a:r>
            <a:r>
              <a:rPr lang="ru-RU" dirty="0"/>
              <a:t> за партия под номер Х, </a:t>
            </a:r>
            <a:r>
              <a:rPr lang="ru-RU" dirty="0" err="1"/>
              <a:t>има</a:t>
            </a:r>
            <a:r>
              <a:rPr lang="ru-RU" dirty="0"/>
              <a:t> </a:t>
            </a:r>
            <a:r>
              <a:rPr lang="ru-RU" dirty="0" err="1"/>
              <a:t>отбелязване</a:t>
            </a:r>
            <a:r>
              <a:rPr lang="ru-RU" dirty="0"/>
              <a:t> в </a:t>
            </a:r>
            <a:r>
              <a:rPr lang="ru-RU" dirty="0" err="1"/>
              <a:t>кръгче</a:t>
            </a:r>
            <a:r>
              <a:rPr lang="ru-RU" dirty="0"/>
              <a:t> 103, </a:t>
            </a:r>
            <a:r>
              <a:rPr lang="ru-RU" dirty="0" err="1"/>
              <a:t>тогава</a:t>
            </a:r>
            <a:r>
              <a:rPr lang="ru-RU" dirty="0"/>
              <a:t> в черновата за преференции, в </a:t>
            </a:r>
            <a:r>
              <a:rPr lang="ru-RU" dirty="0" err="1"/>
              <a:t>отделението</a:t>
            </a:r>
            <a:r>
              <a:rPr lang="ru-RU" dirty="0"/>
              <a:t> за партия Х, на номер 103 </a:t>
            </a:r>
            <a:r>
              <a:rPr lang="ru-RU" dirty="0" err="1"/>
              <a:t>отбелязвате</a:t>
            </a:r>
            <a:r>
              <a:rPr lang="ru-RU" dirty="0"/>
              <a:t> 1. </a:t>
            </a:r>
            <a:r>
              <a:rPr lang="ru-RU" dirty="0" err="1"/>
              <a:t>Ако</a:t>
            </a:r>
            <a:r>
              <a:rPr lang="ru-RU" dirty="0"/>
              <a:t> </a:t>
            </a:r>
            <a:r>
              <a:rPr lang="ru-RU" dirty="0" err="1"/>
              <a:t>има</a:t>
            </a:r>
            <a:r>
              <a:rPr lang="ru-RU" dirty="0"/>
              <a:t> </a:t>
            </a:r>
            <a:r>
              <a:rPr lang="ru-RU" dirty="0" err="1"/>
              <a:t>второ</a:t>
            </a:r>
            <a:r>
              <a:rPr lang="ru-RU" dirty="0"/>
              <a:t> </a:t>
            </a:r>
            <a:r>
              <a:rPr lang="ru-RU" dirty="0" err="1"/>
              <a:t>отбелязване</a:t>
            </a:r>
            <a:r>
              <a:rPr lang="ru-RU" dirty="0"/>
              <a:t> за </a:t>
            </a:r>
            <a:r>
              <a:rPr lang="ru-RU" dirty="0" err="1"/>
              <a:t>същия</a:t>
            </a:r>
            <a:r>
              <a:rPr lang="ru-RU" dirty="0"/>
              <a:t> номер кандидат, </a:t>
            </a:r>
            <a:r>
              <a:rPr lang="ru-RU" dirty="0" err="1"/>
              <a:t>отбелязвате</a:t>
            </a:r>
            <a:r>
              <a:rPr lang="ru-RU" dirty="0"/>
              <a:t> пак в </a:t>
            </a:r>
            <a:r>
              <a:rPr lang="ru-RU" dirty="0" err="1"/>
              <a:t>съседното</a:t>
            </a:r>
            <a:r>
              <a:rPr lang="ru-RU" dirty="0"/>
              <a:t> </a:t>
            </a:r>
            <a:r>
              <a:rPr lang="ru-RU" dirty="0" err="1"/>
              <a:t>квадратче</a:t>
            </a:r>
            <a:r>
              <a:rPr lang="ru-RU" dirty="0"/>
              <a:t> 1 и после за </a:t>
            </a:r>
            <a:r>
              <a:rPr lang="ru-RU" dirty="0" err="1"/>
              <a:t>всеки</a:t>
            </a:r>
            <a:r>
              <a:rPr lang="ru-RU" dirty="0"/>
              <a:t> кандидат </a:t>
            </a:r>
            <a:r>
              <a:rPr lang="ru-RU" dirty="0" err="1"/>
              <a:t>сборувате</a:t>
            </a:r>
            <a:r>
              <a:rPr lang="ru-RU" dirty="0"/>
              <a:t>? /не </a:t>
            </a:r>
            <a:r>
              <a:rPr lang="ru-RU" dirty="0" err="1"/>
              <a:t>знам</a:t>
            </a:r>
            <a:r>
              <a:rPr lang="ru-RU" dirty="0"/>
              <a:t> как </a:t>
            </a:r>
            <a:r>
              <a:rPr lang="ru-RU" dirty="0" err="1"/>
              <a:t>по-ясно</a:t>
            </a:r>
            <a:r>
              <a:rPr lang="ru-RU" dirty="0"/>
              <a:t> да се </a:t>
            </a:r>
            <a:r>
              <a:rPr lang="ru-RU" dirty="0" err="1"/>
              <a:t>изразя</a:t>
            </a:r>
            <a:r>
              <a:rPr lang="ru-RU" dirty="0"/>
              <a:t>/?</a:t>
            </a:r>
          </a:p>
          <a:p>
            <a:r>
              <a:rPr lang="ru-RU" dirty="0"/>
              <a:t>След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свършат</a:t>
            </a:r>
            <a:r>
              <a:rPr lang="ru-RU" dirty="0"/>
              <a:t> </a:t>
            </a:r>
            <a:r>
              <a:rPr lang="ru-RU" dirty="0" err="1"/>
              <a:t>бюлетините</a:t>
            </a:r>
            <a:r>
              <a:rPr lang="ru-RU" dirty="0"/>
              <a:t> от </a:t>
            </a:r>
            <a:r>
              <a:rPr lang="ru-RU" dirty="0" err="1"/>
              <a:t>първата</a:t>
            </a:r>
            <a:r>
              <a:rPr lang="ru-RU" dirty="0"/>
              <a:t> купчина, нанесете в черновата на протокола за </a:t>
            </a:r>
            <a:r>
              <a:rPr lang="ru-RU" dirty="0" err="1"/>
              <a:t>всеки</a:t>
            </a:r>
            <a:r>
              <a:rPr lang="ru-RU" dirty="0"/>
              <a:t> номер кандидат, </a:t>
            </a:r>
            <a:r>
              <a:rPr lang="ru-RU" dirty="0" err="1"/>
              <a:t>сумата</a:t>
            </a:r>
            <a:r>
              <a:rPr lang="ru-RU" dirty="0"/>
              <a:t> на </a:t>
            </a:r>
            <a:r>
              <a:rPr lang="ru-RU" dirty="0" err="1"/>
              <a:t>преференциите</a:t>
            </a:r>
            <a:r>
              <a:rPr lang="ru-RU" dirty="0"/>
              <a:t> за </a:t>
            </a:r>
            <a:r>
              <a:rPr lang="ru-RU" dirty="0" err="1"/>
              <a:t>същия</a:t>
            </a:r>
            <a:r>
              <a:rPr lang="ru-RU" dirty="0"/>
              <a:t> номер от черновата за преференции.</a:t>
            </a:r>
          </a:p>
          <a:p>
            <a:r>
              <a:rPr lang="ru-RU" dirty="0" err="1"/>
              <a:t>Тези</a:t>
            </a:r>
            <a:r>
              <a:rPr lang="ru-RU" dirty="0"/>
              <a:t> действия </a:t>
            </a:r>
            <a:r>
              <a:rPr lang="ru-RU" dirty="0" err="1"/>
              <a:t>повтаряте</a:t>
            </a:r>
            <a:r>
              <a:rPr lang="ru-RU" dirty="0"/>
              <a:t> до </a:t>
            </a:r>
            <a:r>
              <a:rPr lang="ru-RU" dirty="0" err="1"/>
              <a:t>изчерпване</a:t>
            </a:r>
            <a:r>
              <a:rPr lang="ru-RU" dirty="0"/>
              <a:t> на </a:t>
            </a:r>
            <a:r>
              <a:rPr lang="ru-RU" dirty="0" err="1"/>
              <a:t>купчините</a:t>
            </a:r>
            <a:r>
              <a:rPr lang="ru-RU" dirty="0"/>
              <a:t> от </a:t>
            </a:r>
            <a:r>
              <a:rPr lang="ru-RU" dirty="0" err="1"/>
              <a:t>бюлетини</a:t>
            </a:r>
            <a:r>
              <a:rPr lang="ru-RU" dirty="0"/>
              <a:t>.</a:t>
            </a:r>
          </a:p>
          <a:p>
            <a:r>
              <a:rPr lang="ru-RU" dirty="0"/>
              <a:t>След </a:t>
            </a:r>
            <a:r>
              <a:rPr lang="ru-RU" dirty="0" err="1"/>
              <a:t>като</a:t>
            </a:r>
            <a:r>
              <a:rPr lang="ru-RU" dirty="0"/>
              <a:t> приключите с </a:t>
            </a:r>
            <a:r>
              <a:rPr lang="ru-RU" dirty="0" err="1"/>
              <a:t>броенете</a:t>
            </a:r>
            <a:r>
              <a:rPr lang="ru-RU" dirty="0"/>
              <a:t> на </a:t>
            </a:r>
            <a:r>
              <a:rPr lang="ru-RU" dirty="0" err="1"/>
              <a:t>преференциите</a:t>
            </a:r>
            <a:r>
              <a:rPr lang="ru-RU" dirty="0"/>
              <a:t>, запишете:</a:t>
            </a:r>
          </a:p>
          <a:p>
            <a:pPr marL="0" indent="0">
              <a:buNone/>
            </a:pPr>
            <a:r>
              <a:rPr lang="ru-RU" dirty="0"/>
              <a:t>За всяка партия или коалиция, в </a:t>
            </a:r>
            <a:r>
              <a:rPr lang="ru-RU" dirty="0" err="1"/>
              <a:t>квадратчето</a:t>
            </a:r>
            <a:r>
              <a:rPr lang="ru-RU" dirty="0"/>
              <a:t> „без преференции“, </a:t>
            </a:r>
            <a:r>
              <a:rPr lang="ru-RU" dirty="0" err="1"/>
              <a:t>записвате</a:t>
            </a:r>
            <a:r>
              <a:rPr lang="ru-RU" dirty="0"/>
              <a:t> </a:t>
            </a:r>
            <a:r>
              <a:rPr lang="ru-RU" dirty="0" err="1"/>
              <a:t>броя</a:t>
            </a:r>
            <a:r>
              <a:rPr lang="ru-RU" dirty="0"/>
              <a:t> на </a:t>
            </a:r>
            <a:r>
              <a:rPr lang="ru-RU" dirty="0" err="1"/>
              <a:t>бюлетините</a:t>
            </a:r>
            <a:r>
              <a:rPr lang="ru-RU" dirty="0"/>
              <a:t>, в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има</a:t>
            </a:r>
            <a:r>
              <a:rPr lang="ru-RU" dirty="0"/>
              <a:t> </a:t>
            </a:r>
            <a:r>
              <a:rPr lang="ru-RU" dirty="0" err="1"/>
              <a:t>отбелязване</a:t>
            </a:r>
            <a:r>
              <a:rPr lang="ru-RU" dirty="0"/>
              <a:t> само за партия.</a:t>
            </a:r>
          </a:p>
          <a:p>
            <a:pPr marL="0" indent="0">
              <a:buNone/>
            </a:pPr>
            <a:r>
              <a:rPr lang="ru-RU" dirty="0"/>
              <a:t>В </a:t>
            </a:r>
            <a:r>
              <a:rPr lang="ru-RU" dirty="0" err="1"/>
              <a:t>квадратчето</a:t>
            </a:r>
            <a:r>
              <a:rPr lang="ru-RU" dirty="0"/>
              <a:t> „общ </a:t>
            </a:r>
            <a:r>
              <a:rPr lang="ru-RU" dirty="0" err="1"/>
              <a:t>брой</a:t>
            </a:r>
            <a:r>
              <a:rPr lang="ru-RU" dirty="0"/>
              <a:t> преференции“ запишете сбора от </a:t>
            </a:r>
            <a:r>
              <a:rPr lang="ru-RU" dirty="0" err="1"/>
              <a:t>всички</a:t>
            </a:r>
            <a:r>
              <a:rPr lang="ru-RU" dirty="0"/>
              <a:t> </a:t>
            </a:r>
            <a:r>
              <a:rPr lang="ru-RU" dirty="0" err="1"/>
              <a:t>отбелязвания</a:t>
            </a:r>
            <a:r>
              <a:rPr lang="ru-RU" dirty="0"/>
              <a:t> за </a:t>
            </a:r>
            <a:r>
              <a:rPr lang="ru-RU" dirty="0" err="1"/>
              <a:t>всички</a:t>
            </a:r>
            <a:r>
              <a:rPr lang="ru-RU" dirty="0"/>
              <a:t> </a:t>
            </a:r>
            <a:r>
              <a:rPr lang="ru-RU" dirty="0" err="1"/>
              <a:t>кандидати</a:t>
            </a:r>
            <a:r>
              <a:rPr lang="ru-RU" dirty="0"/>
              <a:t> от </a:t>
            </a:r>
            <a:r>
              <a:rPr lang="ru-RU" dirty="0" err="1"/>
              <a:t>съответната</a:t>
            </a:r>
            <a:r>
              <a:rPr lang="ru-RU" dirty="0"/>
              <a:t> партия.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283076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ПРОВЕРЕТЕ: </a:t>
            </a:r>
          </a:p>
          <a:p>
            <a:pPr marL="0" indent="0">
              <a:buNone/>
            </a:pPr>
            <a:r>
              <a:rPr lang="ru-RU" dirty="0" err="1"/>
              <a:t>Числото</a:t>
            </a:r>
            <a:r>
              <a:rPr lang="ru-RU" dirty="0"/>
              <a:t> по точка 7 за всяка партия или коалиция </a:t>
            </a:r>
            <a:r>
              <a:rPr lang="ru-RU" dirty="0" err="1"/>
              <a:t>трябва</a:t>
            </a:r>
            <a:r>
              <a:rPr lang="ru-RU" dirty="0"/>
              <a:t> да е равно на сбора от </a:t>
            </a:r>
            <a:r>
              <a:rPr lang="ru-RU" dirty="0" err="1"/>
              <a:t>числата</a:t>
            </a:r>
            <a:r>
              <a:rPr lang="ru-RU" dirty="0"/>
              <a:t> в т. 8, </a:t>
            </a:r>
            <a:r>
              <a:rPr lang="ru-RU" dirty="0" err="1"/>
              <a:t>записани</a:t>
            </a:r>
            <a:r>
              <a:rPr lang="ru-RU" dirty="0"/>
              <a:t> в </a:t>
            </a:r>
            <a:r>
              <a:rPr lang="ru-RU" dirty="0" err="1"/>
              <a:t>квадратчетата</a:t>
            </a:r>
            <a:r>
              <a:rPr lang="ru-RU" dirty="0"/>
              <a:t> „без преференции“ и „общ </a:t>
            </a:r>
            <a:r>
              <a:rPr lang="ru-RU" dirty="0" err="1"/>
              <a:t>брой</a:t>
            </a:r>
            <a:r>
              <a:rPr lang="ru-RU" dirty="0"/>
              <a:t> преференции“</a:t>
            </a:r>
          </a:p>
          <a:p>
            <a:r>
              <a:rPr lang="ru-RU" dirty="0"/>
              <a:t>Т.7 за партия Х = „без преференции“ + „общ </a:t>
            </a:r>
            <a:r>
              <a:rPr lang="ru-RU" dirty="0" err="1"/>
              <a:t>брой</a:t>
            </a:r>
            <a:r>
              <a:rPr lang="ru-RU" dirty="0"/>
              <a:t> преференции“ /за партия Х/</a:t>
            </a:r>
          </a:p>
          <a:p>
            <a:pPr marL="0" indent="0">
              <a:buNone/>
            </a:pPr>
            <a:r>
              <a:rPr lang="ru-RU" dirty="0"/>
              <a:t>След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сте</a:t>
            </a:r>
            <a:r>
              <a:rPr lang="ru-RU" dirty="0"/>
              <a:t> </a:t>
            </a:r>
            <a:r>
              <a:rPr lang="ru-RU" dirty="0" err="1"/>
              <a:t>попълнили</a:t>
            </a:r>
            <a:r>
              <a:rPr lang="ru-RU" dirty="0"/>
              <a:t> </a:t>
            </a:r>
            <a:r>
              <a:rPr lang="ru-RU" dirty="0" err="1"/>
              <a:t>всички</a:t>
            </a:r>
            <a:r>
              <a:rPr lang="ru-RU" dirty="0"/>
              <a:t> </a:t>
            </a:r>
            <a:r>
              <a:rPr lang="ru-RU" dirty="0" err="1"/>
              <a:t>данни</a:t>
            </a:r>
            <a:r>
              <a:rPr lang="ru-RU" dirty="0"/>
              <a:t> в черновата от протокола, </a:t>
            </a:r>
            <a:r>
              <a:rPr lang="ru-RU" dirty="0" err="1"/>
              <a:t>преди</a:t>
            </a:r>
            <a:r>
              <a:rPr lang="ru-RU" dirty="0"/>
              <a:t> да </a:t>
            </a:r>
            <a:r>
              <a:rPr lang="ru-RU" dirty="0" err="1"/>
              <a:t>ги</a:t>
            </a:r>
            <a:r>
              <a:rPr lang="ru-RU" dirty="0"/>
              <a:t> нанесете в оригинала </a:t>
            </a:r>
          </a:p>
          <a:p>
            <a:r>
              <a:rPr lang="ru-RU" dirty="0"/>
              <a:t>ПРОВЕРЕТЕ КОНТРОЛИТЕ ОТНОВО!!!!!!!:</a:t>
            </a:r>
          </a:p>
          <a:p>
            <a:r>
              <a:rPr lang="ru-RU" dirty="0"/>
              <a:t>т. 4 = т.4а + т. 4б</a:t>
            </a:r>
          </a:p>
          <a:p>
            <a:r>
              <a:rPr lang="ru-RU" dirty="0"/>
              <a:t>т. 2 = т. 4</a:t>
            </a:r>
          </a:p>
          <a:p>
            <a:r>
              <a:rPr lang="ru-RU" dirty="0"/>
              <a:t>т. 6а = т.61а + т. 6.2а</a:t>
            </a:r>
          </a:p>
          <a:p>
            <a:r>
              <a:rPr lang="ru-RU" dirty="0"/>
              <a:t>т. 6.1 = т.6.2а + т. 6.1б</a:t>
            </a:r>
          </a:p>
          <a:p>
            <a:r>
              <a:rPr lang="ru-RU" dirty="0"/>
              <a:t>т. 6.2 = т. 6.2а + т.6.2б</a:t>
            </a:r>
          </a:p>
          <a:p>
            <a:r>
              <a:rPr lang="ru-RU" dirty="0"/>
              <a:t>т. 4 = т. 5 + т. 6</a:t>
            </a:r>
          </a:p>
          <a:p>
            <a:r>
              <a:rPr lang="ru-RU" dirty="0"/>
              <a:t>т. 6 = т. 6.1 + т. 6.2</a:t>
            </a:r>
          </a:p>
          <a:p>
            <a:r>
              <a:rPr lang="ru-RU" dirty="0"/>
              <a:t>т. 7.1 = </a:t>
            </a:r>
            <a:r>
              <a:rPr lang="ru-RU" dirty="0" err="1"/>
              <a:t>сумата</a:t>
            </a:r>
            <a:r>
              <a:rPr lang="ru-RU" dirty="0"/>
              <a:t> от </a:t>
            </a:r>
            <a:r>
              <a:rPr lang="ru-RU" dirty="0" err="1"/>
              <a:t>числата</a:t>
            </a:r>
            <a:r>
              <a:rPr lang="ru-RU" dirty="0"/>
              <a:t> по т. 7</a:t>
            </a:r>
          </a:p>
          <a:p>
            <a:r>
              <a:rPr lang="ru-RU" dirty="0"/>
              <a:t>т. 7.1 = т. 6.1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9442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B990A76-0B89-4B42-ACF6-7B375784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3. Действия по подготовка на </a:t>
            </a:r>
            <a:r>
              <a:rPr lang="ru-RU" dirty="0" err="1"/>
              <a:t>изборното</a:t>
            </a:r>
            <a:r>
              <a:rPr lang="ru-RU" dirty="0"/>
              <a:t> помещение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CBDB79A1-A75B-4F6A-BFBD-D56DC0946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Изборните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помещения се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оборудват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общинската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администрация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работни места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членовете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СИК, за да 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свободно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поставяне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избирателните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списъци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СИК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копирната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техника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и места за наблюдатели,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застъпници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представители на партии, коалиции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пряка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видимост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324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Действия по подготовка на </a:t>
            </a:r>
            <a:r>
              <a:rPr lang="ru-RU" dirty="0" err="1"/>
              <a:t>изборното</a:t>
            </a:r>
            <a:r>
              <a:rPr lang="ru-RU" dirty="0"/>
              <a:t> помещение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Членовете на СИК подреждат масите, столовете, кабините за гласуване и останалите помощни материали, които ще се използват в изборния ден, по начин и ред, позволяващ незабавното започване на изборния ден.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Пликът с печата на СИК се отваря преди откриване на изборния ден.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367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5688632"/>
          </a:xfrm>
        </p:spPr>
        <p:txBody>
          <a:bodyPr>
            <a:normAutofit/>
          </a:bodyPr>
          <a:lstStyle/>
          <a:p>
            <a:br>
              <a:rPr lang="bg-BG" b="1" dirty="0"/>
            </a:br>
            <a:r>
              <a:rPr lang="bg-BG" b="1" dirty="0"/>
              <a:t>ИЗБОРЕН ДЕН</a:t>
            </a:r>
            <a:br>
              <a:rPr lang="en-US" b="1" dirty="0"/>
            </a:br>
            <a:r>
              <a:rPr lang="bg-BG" dirty="0">
                <a:solidFill>
                  <a:srgbClr val="FF0000"/>
                </a:solidFill>
              </a:rPr>
              <a:t>7:00 часа </a:t>
            </a:r>
            <a:r>
              <a:rPr lang="bg-BG" dirty="0"/>
              <a:t>на 11 юли 2021 г., но не по-късно от </a:t>
            </a:r>
            <a:r>
              <a:rPr lang="bg-BG" dirty="0">
                <a:solidFill>
                  <a:srgbClr val="FF0000"/>
                </a:solidFill>
              </a:rPr>
              <a:t>8:00 часа </a:t>
            </a:r>
            <a:r>
              <a:rPr lang="bg-BG" dirty="0"/>
              <a:t>(само при липса на кворум в 8:00 часа).</a:t>
            </a:r>
            <a:r>
              <a:rPr lang="bg-BG" sz="4000" dirty="0"/>
              <a:t> </a:t>
            </a:r>
            <a:br>
              <a:rPr lang="bg-BG" sz="4000" dirty="0"/>
            </a:br>
            <a:br>
              <a:rPr lang="bg-BG" sz="4000" dirty="0"/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77245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76064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bg-BG" b="1" dirty="0"/>
              <a:t> </a:t>
            </a:r>
            <a:br>
              <a:rPr lang="bg-BG" dirty="0"/>
            </a:br>
            <a:r>
              <a:rPr lang="bg-BG" sz="8000" dirty="0"/>
              <a:t>Явете се пред изборното помещение най-късно в 6:45 часа. </a:t>
            </a:r>
          </a:p>
          <a:p>
            <a:pPr marL="0" indent="0" algn="just" fontAlgn="ctr">
              <a:buNone/>
            </a:pPr>
            <a:r>
              <a:rPr lang="bg-BG" sz="8000" dirty="0"/>
              <a:t> </a:t>
            </a:r>
          </a:p>
          <a:p>
            <a:pPr marL="0" indent="0" algn="ctr" fontAlgn="ctr">
              <a:buNone/>
            </a:pPr>
            <a:r>
              <a:rPr lang="bg-BG" sz="8000" b="1" u="sng" dirty="0"/>
              <a:t>В 7:00 ЧАСА ПРОВЕРЕТЕ НАЛИЦЕ ЛИ СА ПОВЕЧЕ ОТ ПОЛОВИНАТА ОТ ЧЛЕНОВЕТЕ НА СИК.</a:t>
            </a:r>
          </a:p>
          <a:p>
            <a:pPr marL="0" indent="0" algn="just" fontAlgn="ctr">
              <a:buNone/>
            </a:pPr>
            <a:r>
              <a:rPr lang="bg-BG" sz="8000" dirty="0"/>
              <a:t> </a:t>
            </a:r>
          </a:p>
          <a:p>
            <a:pPr marL="0" indent="0" algn="ctr" fontAlgn="ctr">
              <a:buNone/>
            </a:pPr>
            <a:r>
              <a:rPr lang="bg-BG" sz="8000" b="1" dirty="0"/>
              <a:t>Отворете изборното помещение в 7:00 часа, </a:t>
            </a:r>
            <a:endParaRPr lang="en-US" sz="8000" b="1" dirty="0"/>
          </a:p>
          <a:p>
            <a:pPr marL="0" indent="0" algn="ctr" fontAlgn="ctr">
              <a:buNone/>
            </a:pPr>
            <a:r>
              <a:rPr lang="bg-BG" sz="8000" dirty="0"/>
              <a:t>само ако са налице: </a:t>
            </a:r>
          </a:p>
          <a:p>
            <a:pPr marL="0" indent="0" algn="ctr" fontAlgn="ctr">
              <a:buNone/>
            </a:pPr>
            <a:r>
              <a:rPr lang="bg-BG" sz="8000" dirty="0"/>
              <a:t>4 членове ако сте 7-членна СИК</a:t>
            </a:r>
          </a:p>
          <a:p>
            <a:pPr marL="0" indent="0" algn="ctr" fontAlgn="ctr">
              <a:buNone/>
            </a:pPr>
            <a:r>
              <a:rPr lang="bg-BG" sz="8000" dirty="0"/>
              <a:t>5 членове ако сте 9-членни СИК.</a:t>
            </a:r>
          </a:p>
          <a:p>
            <a:pPr marL="0" indent="0" algn="ctr" fontAlgn="ctr">
              <a:buNone/>
            </a:pPr>
            <a:r>
              <a:rPr lang="bg-BG" sz="8000" dirty="0"/>
              <a:t> </a:t>
            </a:r>
            <a:br>
              <a:rPr lang="bg-BG" sz="8000" dirty="0"/>
            </a:br>
            <a:r>
              <a:rPr lang="bg-BG" sz="8000" b="1" u="sng" dirty="0"/>
              <a:t>АКО В 7:00 ЧАСА СТЕ ПО-МАЛКО ОТ ПОСОЧЕНАТА БРОЙКА – НЕ ОТВАРЯЙТЕ ИЗБОРНОТО ПОМЕЩЕНИЕ</a:t>
            </a:r>
            <a:r>
              <a:rPr lang="en-US" sz="8000" u="sng" dirty="0"/>
              <a:t>.</a:t>
            </a:r>
            <a:r>
              <a:rPr lang="bg-BG" sz="8000" u="sng" dirty="0"/>
              <a:t> </a:t>
            </a:r>
            <a:endParaRPr lang="en-US" sz="8000" u="sng" dirty="0"/>
          </a:p>
          <a:p>
            <a:pPr marL="0" indent="0" algn="just" fontAlgn="ctr">
              <a:buNone/>
            </a:pPr>
            <a:endParaRPr lang="bg-BG" sz="8000" dirty="0"/>
          </a:p>
          <a:p>
            <a:pPr marL="0" indent="0" algn="just" fontAlgn="ctr">
              <a:buNone/>
            </a:pPr>
            <a:r>
              <a:rPr lang="bg-BG" sz="8000" dirty="0"/>
              <a:t>Председателят или заместващото го лице на СИК уведомява </a:t>
            </a:r>
            <a:r>
              <a:rPr lang="bg-BG" sz="8000" b="1" dirty="0"/>
              <a:t>незабавно</a:t>
            </a:r>
            <a:r>
              <a:rPr lang="bg-BG" sz="8000" dirty="0"/>
              <a:t> </a:t>
            </a:r>
            <a:r>
              <a:rPr lang="bg-BG" sz="8000" b="1" dirty="0"/>
              <a:t>РИК,</a:t>
            </a:r>
            <a:r>
              <a:rPr lang="bg-BG" sz="8000" dirty="0"/>
              <a:t> кой член на СИК отсъства. </a:t>
            </a:r>
          </a:p>
          <a:p>
            <a:pPr marL="0" indent="0" algn="just" fontAlgn="ctr">
              <a:buNone/>
            </a:pPr>
            <a:r>
              <a:rPr lang="bg-BG" sz="8000" dirty="0"/>
              <a:t>След явяването на повече от половината от членовете на СИК, включително новоназначените членове – председателят на СИК открива изборния ден.</a:t>
            </a:r>
          </a:p>
          <a:p>
            <a:pPr marL="0" indent="0" algn="just" fontAlgn="ctr">
              <a:buNone/>
            </a:pPr>
            <a:endParaRPr lang="en-US" sz="7400" dirty="0"/>
          </a:p>
          <a:p>
            <a:pPr marL="0" indent="0" algn="just" fontAlgn="ctr">
              <a:buNone/>
            </a:pPr>
            <a:endParaRPr lang="en-US" sz="7400" dirty="0"/>
          </a:p>
          <a:p>
            <a:pPr marL="0" indent="0" algn="just" fontAlgn="ctr">
              <a:buNone/>
            </a:pPr>
            <a:endParaRPr lang="en-US" sz="7400" dirty="0"/>
          </a:p>
          <a:p>
            <a:pPr marL="0" indent="0" algn="just" fontAlgn="ctr">
              <a:buNone/>
            </a:pP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07103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ІІІ. ИЗБОРЕН ДЕН – 11 юли 2021 г.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Председателят</a:t>
            </a:r>
            <a:r>
              <a:rPr lang="ru-RU" dirty="0"/>
              <a:t> на СИК </a:t>
            </a:r>
            <a:r>
              <a:rPr lang="ru-RU" dirty="0" err="1"/>
              <a:t>разпечатва</a:t>
            </a:r>
            <a:r>
              <a:rPr lang="ru-RU" dirty="0"/>
              <a:t> </a:t>
            </a:r>
            <a:r>
              <a:rPr lang="ru-RU" dirty="0" err="1"/>
              <a:t>плика</a:t>
            </a:r>
            <a:r>
              <a:rPr lang="ru-RU" dirty="0"/>
              <a:t> с </a:t>
            </a:r>
            <a:r>
              <a:rPr lang="ru-RU" dirty="0" err="1"/>
              <a:t>печата</a:t>
            </a:r>
            <a:r>
              <a:rPr lang="ru-RU" dirty="0"/>
              <a:t> на </a:t>
            </a:r>
            <a:r>
              <a:rPr lang="ru-RU" dirty="0" err="1"/>
              <a:t>комисията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err="1"/>
              <a:t>Печатът</a:t>
            </a:r>
            <a:r>
              <a:rPr lang="ru-RU" dirty="0"/>
              <a:t> се </a:t>
            </a:r>
            <a:r>
              <a:rPr lang="ru-RU" dirty="0" err="1"/>
              <a:t>маркира</a:t>
            </a:r>
            <a:r>
              <a:rPr lang="ru-RU" dirty="0"/>
              <a:t> по уникален начин (</a:t>
            </a:r>
            <a:r>
              <a:rPr lang="ru-RU" dirty="0" err="1"/>
              <a:t>като</a:t>
            </a:r>
            <a:r>
              <a:rPr lang="ru-RU" dirty="0"/>
              <a:t> се </a:t>
            </a:r>
            <a:r>
              <a:rPr lang="ru-RU" dirty="0" err="1"/>
              <a:t>наранява</a:t>
            </a:r>
            <a:r>
              <a:rPr lang="ru-RU" dirty="0"/>
              <a:t> част от него на </a:t>
            </a:r>
            <a:r>
              <a:rPr lang="ru-RU" dirty="0" err="1"/>
              <a:t>произволно</a:t>
            </a:r>
            <a:r>
              <a:rPr lang="ru-RU" dirty="0"/>
              <a:t> </a:t>
            </a:r>
            <a:r>
              <a:rPr lang="ru-RU" dirty="0" err="1"/>
              <a:t>място</a:t>
            </a:r>
            <a:r>
              <a:rPr lang="ru-RU" dirty="0"/>
              <a:t>). </a:t>
            </a:r>
          </a:p>
          <a:p>
            <a:r>
              <a:rPr lang="ru-RU" dirty="0" err="1"/>
              <a:t>Председателят</a:t>
            </a:r>
            <a:r>
              <a:rPr lang="ru-RU" dirty="0"/>
              <a:t> </a:t>
            </a:r>
            <a:r>
              <a:rPr lang="ru-RU" dirty="0" err="1"/>
              <a:t>разпечатва</a:t>
            </a:r>
            <a:r>
              <a:rPr lang="ru-RU" dirty="0"/>
              <a:t> пакета с </a:t>
            </a:r>
            <a:r>
              <a:rPr lang="ru-RU" dirty="0" err="1"/>
              <a:t>бюлетините</a:t>
            </a:r>
            <a:r>
              <a:rPr lang="ru-RU" dirty="0"/>
              <a:t>, </a:t>
            </a:r>
            <a:r>
              <a:rPr lang="ru-RU" dirty="0" err="1"/>
              <a:t>откъсва</a:t>
            </a:r>
            <a:r>
              <a:rPr lang="ru-RU" dirty="0"/>
              <a:t> </a:t>
            </a:r>
            <a:r>
              <a:rPr lang="ru-RU" dirty="0" err="1"/>
              <a:t>една</a:t>
            </a:r>
            <a:r>
              <a:rPr lang="ru-RU" dirty="0"/>
              <a:t> </a:t>
            </a:r>
            <a:r>
              <a:rPr lang="ru-RU" dirty="0" err="1"/>
              <a:t>бюлетина</a:t>
            </a:r>
            <a:r>
              <a:rPr lang="ru-RU" dirty="0"/>
              <a:t> от кочана, с </a:t>
            </a:r>
            <a:r>
              <a:rPr lang="ru-RU" dirty="0" err="1"/>
              <a:t>големи</a:t>
            </a:r>
            <a:r>
              <a:rPr lang="ru-RU" dirty="0"/>
              <a:t> </a:t>
            </a:r>
            <a:r>
              <a:rPr lang="ru-RU" dirty="0" err="1"/>
              <a:t>букви</a:t>
            </a:r>
            <a:r>
              <a:rPr lang="ru-RU" dirty="0"/>
              <a:t> по </a:t>
            </a:r>
            <a:r>
              <a:rPr lang="ru-RU" dirty="0" err="1"/>
              <a:t>диагонал</a:t>
            </a:r>
            <a:r>
              <a:rPr lang="ru-RU" dirty="0"/>
              <a:t> </a:t>
            </a:r>
            <a:r>
              <a:rPr lang="ru-RU" dirty="0" err="1"/>
              <a:t>изписва</a:t>
            </a:r>
            <a:r>
              <a:rPr lang="ru-RU" dirty="0"/>
              <a:t> „ОБРАЗЕЦ“ и я </a:t>
            </a:r>
            <a:r>
              <a:rPr lang="ru-RU" dirty="0" err="1"/>
              <a:t>залепва</a:t>
            </a:r>
            <a:r>
              <a:rPr lang="ru-RU" dirty="0"/>
              <a:t> </a:t>
            </a:r>
            <a:r>
              <a:rPr lang="ru-RU" dirty="0" err="1"/>
              <a:t>като</a:t>
            </a:r>
            <a:r>
              <a:rPr lang="ru-RU" dirty="0"/>
              <a:t> образец на </a:t>
            </a:r>
            <a:r>
              <a:rPr lang="ru-RU" dirty="0" err="1"/>
              <a:t>таблото</a:t>
            </a:r>
            <a:r>
              <a:rPr lang="ru-RU" dirty="0"/>
              <a:t> пред </a:t>
            </a:r>
            <a:r>
              <a:rPr lang="ru-RU" dirty="0" err="1"/>
              <a:t>избирателната</a:t>
            </a:r>
            <a:r>
              <a:rPr lang="ru-RU" dirty="0"/>
              <a:t> секция, след </a:t>
            </a:r>
            <a:r>
              <a:rPr lang="ru-RU" dirty="0" err="1"/>
              <a:t>което</a:t>
            </a:r>
            <a:r>
              <a:rPr lang="ru-RU" dirty="0"/>
              <a:t> </a:t>
            </a:r>
            <a:r>
              <a:rPr lang="ru-RU" dirty="0" err="1"/>
              <a:t>обявява</a:t>
            </a:r>
            <a:r>
              <a:rPr lang="ru-RU" dirty="0"/>
              <a:t> </a:t>
            </a:r>
            <a:r>
              <a:rPr lang="ru-RU" dirty="0" err="1"/>
              <a:t>изборния</a:t>
            </a:r>
            <a:r>
              <a:rPr lang="ru-RU" dirty="0"/>
              <a:t> </a:t>
            </a:r>
            <a:r>
              <a:rPr lang="ru-RU" dirty="0" err="1"/>
              <a:t>ден</a:t>
            </a:r>
            <a:r>
              <a:rPr lang="ru-RU" dirty="0"/>
              <a:t> за </a:t>
            </a:r>
            <a:r>
              <a:rPr lang="ru-RU" dirty="0" err="1"/>
              <a:t>открит</a:t>
            </a:r>
            <a:r>
              <a:rPr lang="ru-RU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91569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5976664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endParaRPr lang="bg-BG" sz="4200" b="1" dirty="0"/>
          </a:p>
          <a:p>
            <a:pPr marL="0" indent="0" algn="just">
              <a:buNone/>
            </a:pPr>
            <a:endParaRPr lang="bg-BG" sz="4200" b="1" dirty="0"/>
          </a:p>
          <a:p>
            <a:pPr marL="0" indent="0" algn="just">
              <a:buNone/>
            </a:pPr>
            <a:r>
              <a:rPr lang="bg-BG" sz="4200" b="1" dirty="0"/>
              <a:t>ПОСЛЕДОВАТЕЛНОСТ НА ДЕЙСТВИЯТА </a:t>
            </a:r>
            <a:r>
              <a:rPr lang="bg-BG" sz="4200" b="1" u="sng" dirty="0"/>
              <a:t>ПО ДОПУСКАНЕ ДО </a:t>
            </a:r>
            <a:r>
              <a:rPr lang="bg-BG" sz="4200" b="1" dirty="0"/>
              <a:t>ГЛАСУВАНЕ:</a:t>
            </a:r>
          </a:p>
          <a:p>
            <a:pPr marL="0" indent="0" algn="just">
              <a:buNone/>
            </a:pPr>
            <a:r>
              <a:rPr lang="bg-BG" sz="4200" dirty="0"/>
              <a:t> </a:t>
            </a:r>
            <a:endParaRPr lang="en-US" sz="4200" dirty="0"/>
          </a:p>
          <a:p>
            <a:pPr marL="0" indent="0" algn="just">
              <a:buNone/>
            </a:pPr>
            <a:r>
              <a:rPr lang="bg-BG" sz="4200" dirty="0"/>
              <a:t>ВСЕКИ ИЗБИРАТЕЛ/ГЛАСОПОДАВАТЕЛ, ВКЛЮЧЕН В ИЗБИРАТЕЛНИЯ СПИСЪК/СПИСЪКА ЗА ГЛАСУВАНЕ И </a:t>
            </a:r>
            <a:r>
              <a:rPr lang="bg-BG" sz="4200" b="1" dirty="0"/>
              <a:t>ПРИТЕЖАВАЩ ВАЛИДЕН ДОКУМЕНТ ЗА САМОЛИЧНОСТ, СЛЕДВА ДА БЪДЕ ДОПУСНАТ ДО ГЛАСУВАНЕ.</a:t>
            </a:r>
          </a:p>
          <a:p>
            <a:pPr marL="0" indent="0" algn="just">
              <a:buNone/>
            </a:pPr>
            <a:endParaRPr lang="bg-BG" sz="4200" dirty="0"/>
          </a:p>
          <a:p>
            <a:pPr marL="0" indent="0" algn="just">
              <a:buNone/>
            </a:pPr>
            <a:r>
              <a:rPr lang="bg-BG" sz="4200" b="1" dirty="0"/>
              <a:t>Проверка самоличността на избирателя. </a:t>
            </a:r>
            <a:r>
              <a:rPr lang="bg-BG" sz="4200" dirty="0"/>
              <a:t>Избирателят се легитимира с:</a:t>
            </a:r>
          </a:p>
          <a:p>
            <a:pPr marL="0" indent="0" algn="just">
              <a:buNone/>
            </a:pPr>
            <a:r>
              <a:rPr lang="en-US" sz="4200" dirty="0"/>
              <a:t>- </a:t>
            </a:r>
            <a:r>
              <a:rPr lang="bg-BG" sz="4200" dirty="0"/>
              <a:t>Лична карта;</a:t>
            </a:r>
          </a:p>
          <a:p>
            <a:pPr marL="0" indent="0" algn="just">
              <a:buNone/>
            </a:pPr>
            <a:r>
              <a:rPr lang="en-US" sz="4200" dirty="0"/>
              <a:t>- </a:t>
            </a:r>
            <a:r>
              <a:rPr lang="bg-BG" sz="4200" dirty="0"/>
              <a:t>Зелен паспорт – само за родените до 31.12.1931 г. включително</a:t>
            </a:r>
          </a:p>
          <a:p>
            <a:pPr marL="0" indent="0" algn="just">
              <a:buNone/>
            </a:pPr>
            <a:r>
              <a:rPr lang="en-US" sz="4200" dirty="0"/>
              <a:t>- </a:t>
            </a:r>
            <a:r>
              <a:rPr lang="bg-BG" sz="4200" dirty="0"/>
              <a:t>Удостоверение, издадено от МВР – само когато личната карта е изгубена, унищожена, повредена или с изтекъл срок на валидност;</a:t>
            </a:r>
            <a:endParaRPr lang="en-US" sz="4200" dirty="0"/>
          </a:p>
          <a:p>
            <a:pPr marL="0" indent="0" algn="just">
              <a:buNone/>
            </a:pPr>
            <a:endParaRPr lang="bg-BG" sz="4200" dirty="0"/>
          </a:p>
          <a:p>
            <a:pPr marL="0" indent="0" algn="just">
              <a:buNone/>
            </a:pPr>
            <a:r>
              <a:rPr lang="bg-BG" sz="4200" b="1" dirty="0">
                <a:solidFill>
                  <a:srgbClr val="FF0000"/>
                </a:solidFill>
              </a:rPr>
              <a:t>НЕ СЕ ДОПУСКА</a:t>
            </a:r>
            <a:r>
              <a:rPr lang="bg-BG" sz="4200" dirty="0">
                <a:solidFill>
                  <a:srgbClr val="FF0000"/>
                </a:solidFill>
              </a:rPr>
              <a:t> гласуване с шофьорска книжка или задграничен паспорт. </a:t>
            </a:r>
          </a:p>
          <a:p>
            <a:endParaRPr lang="en-US" sz="4000" dirty="0"/>
          </a:p>
          <a:p>
            <a:endParaRPr lang="en-US" sz="4000" dirty="0"/>
          </a:p>
          <a:p>
            <a:endParaRPr lang="en-US" dirty="0"/>
          </a:p>
          <a:p>
            <a:endParaRPr lang="en-US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73646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4.1. Документи за гласуване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При </a:t>
            </a:r>
            <a:r>
              <a:rPr lang="ru-RU" dirty="0" err="1"/>
              <a:t>гласуването</a:t>
            </a:r>
            <a:r>
              <a:rPr lang="ru-RU" dirty="0"/>
              <a:t> </a:t>
            </a:r>
            <a:r>
              <a:rPr lang="ru-RU" dirty="0" err="1"/>
              <a:t>избирателите</a:t>
            </a:r>
            <a:r>
              <a:rPr lang="ru-RU" dirty="0"/>
              <a:t> </a:t>
            </a:r>
            <a:r>
              <a:rPr lang="ru-RU" dirty="0" err="1"/>
              <a:t>удостоверяват</a:t>
            </a:r>
            <a:r>
              <a:rPr lang="ru-RU" dirty="0"/>
              <a:t> </a:t>
            </a:r>
            <a:r>
              <a:rPr lang="ru-RU" dirty="0" err="1"/>
              <a:t>самоличността</a:t>
            </a:r>
            <a:r>
              <a:rPr lang="ru-RU" dirty="0"/>
              <a:t> си пред СИК с </a:t>
            </a:r>
            <a:r>
              <a:rPr lang="ru-RU" dirty="0" err="1"/>
              <a:t>лична</a:t>
            </a:r>
            <a:r>
              <a:rPr lang="ru-RU" dirty="0"/>
              <a:t> карта или </a:t>
            </a:r>
            <a:r>
              <a:rPr lang="ru-RU" dirty="0" err="1"/>
              <a:t>личен</a:t>
            </a:r>
            <a:r>
              <a:rPr lang="ru-RU" dirty="0"/>
              <a:t> (зелен) паспорт (само за </a:t>
            </a:r>
            <a:r>
              <a:rPr lang="ru-RU" dirty="0" err="1"/>
              <a:t>родените</a:t>
            </a:r>
            <a:r>
              <a:rPr lang="ru-RU" dirty="0"/>
              <a:t> до 31.12.1931 г. </a:t>
            </a:r>
            <a:r>
              <a:rPr lang="ru-RU" dirty="0" err="1"/>
              <a:t>включително</a:t>
            </a:r>
            <a:r>
              <a:rPr lang="ru-RU" dirty="0"/>
              <a:t>).</a:t>
            </a:r>
          </a:p>
          <a:p>
            <a:r>
              <a:rPr lang="ru-RU" dirty="0"/>
              <a:t>В случай че </a:t>
            </a:r>
            <a:r>
              <a:rPr lang="ru-RU" dirty="0" err="1"/>
              <a:t>срокът</a:t>
            </a:r>
            <a:r>
              <a:rPr lang="ru-RU" dirty="0"/>
              <a:t> на </a:t>
            </a:r>
            <a:r>
              <a:rPr lang="ru-RU" dirty="0" err="1"/>
              <a:t>валидност</a:t>
            </a:r>
            <a:r>
              <a:rPr lang="ru-RU" dirty="0"/>
              <a:t> на </a:t>
            </a:r>
            <a:r>
              <a:rPr lang="ru-RU" dirty="0" err="1"/>
              <a:t>личната</a:t>
            </a:r>
            <a:r>
              <a:rPr lang="ru-RU" dirty="0"/>
              <a:t> карта е </a:t>
            </a:r>
            <a:r>
              <a:rPr lang="ru-RU" dirty="0" err="1"/>
              <a:t>изтекъл</a:t>
            </a:r>
            <a:r>
              <a:rPr lang="ru-RU" dirty="0"/>
              <a:t> в периода от 13 март 2020 г. </a:t>
            </a:r>
            <a:r>
              <a:rPr lang="ru-RU" dirty="0" err="1"/>
              <a:t>включително</a:t>
            </a:r>
            <a:r>
              <a:rPr lang="ru-RU" dirty="0"/>
              <a:t> до </a:t>
            </a:r>
            <a:r>
              <a:rPr lang="ru-RU" dirty="0" err="1"/>
              <a:t>датата</a:t>
            </a:r>
            <a:r>
              <a:rPr lang="ru-RU" dirty="0"/>
              <a:t> на </a:t>
            </a:r>
            <a:r>
              <a:rPr lang="ru-RU" dirty="0" err="1"/>
              <a:t>изборите</a:t>
            </a:r>
            <a:r>
              <a:rPr lang="ru-RU" dirty="0"/>
              <a:t>, </a:t>
            </a:r>
            <a:r>
              <a:rPr lang="ru-RU" dirty="0" err="1"/>
              <a:t>избирателят</a:t>
            </a:r>
            <a:r>
              <a:rPr lang="ru-RU" dirty="0"/>
              <a:t> се допуска до </a:t>
            </a:r>
            <a:r>
              <a:rPr lang="ru-RU" dirty="0" err="1"/>
              <a:t>гласуване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не се </a:t>
            </a:r>
            <a:r>
              <a:rPr lang="ru-RU" dirty="0" err="1"/>
              <a:t>изисква</a:t>
            </a:r>
            <a:r>
              <a:rPr lang="ru-RU" dirty="0"/>
              <a:t> да </a:t>
            </a:r>
            <a:r>
              <a:rPr lang="ru-RU" dirty="0" err="1"/>
              <a:t>представи</a:t>
            </a:r>
            <a:r>
              <a:rPr lang="ru-RU" dirty="0"/>
              <a:t> удостоверение за </a:t>
            </a:r>
            <a:r>
              <a:rPr lang="ru-RU" dirty="0" err="1"/>
              <a:t>издаване</a:t>
            </a:r>
            <a:r>
              <a:rPr lang="ru-RU" dirty="0"/>
              <a:t> на </a:t>
            </a:r>
            <a:r>
              <a:rPr lang="ru-RU" dirty="0" err="1"/>
              <a:t>лични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по чл. 263 ИК от </a:t>
            </a:r>
            <a:r>
              <a:rPr lang="ru-RU" dirty="0" err="1"/>
              <a:t>районното</a:t>
            </a:r>
            <a:r>
              <a:rPr lang="ru-RU" dirty="0"/>
              <a:t> управление на МВР.</a:t>
            </a:r>
          </a:p>
          <a:p>
            <a:r>
              <a:rPr lang="ru-RU" dirty="0"/>
              <a:t>Удостоверение по чл. 195, ал. 1 от ИК, </a:t>
            </a:r>
            <a:r>
              <a:rPr lang="ru-RU" dirty="0" err="1"/>
              <a:t>издадено</a:t>
            </a:r>
            <a:r>
              <a:rPr lang="ru-RU" dirty="0"/>
              <a:t> от МВР - само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личната</a:t>
            </a:r>
            <a:r>
              <a:rPr lang="ru-RU" dirty="0"/>
              <a:t> карта е </a:t>
            </a:r>
            <a:r>
              <a:rPr lang="ru-RU" dirty="0" err="1"/>
              <a:t>изгубена</a:t>
            </a:r>
            <a:r>
              <a:rPr lang="ru-RU" dirty="0"/>
              <a:t>, </a:t>
            </a:r>
            <a:r>
              <a:rPr lang="ru-RU" dirty="0" err="1"/>
              <a:t>унищожена</a:t>
            </a:r>
            <a:r>
              <a:rPr lang="ru-RU" dirty="0"/>
              <a:t>, </a:t>
            </a:r>
            <a:r>
              <a:rPr lang="ru-RU" dirty="0" err="1"/>
              <a:t>повредена</a:t>
            </a:r>
            <a:r>
              <a:rPr lang="ru-RU" dirty="0"/>
              <a:t> или с </a:t>
            </a:r>
            <a:r>
              <a:rPr lang="ru-RU" dirty="0" err="1"/>
              <a:t>изтекъл</a:t>
            </a:r>
            <a:r>
              <a:rPr lang="ru-RU" dirty="0"/>
              <a:t> срок на </a:t>
            </a:r>
            <a:r>
              <a:rPr lang="ru-RU" dirty="0" err="1"/>
              <a:t>валидност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707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2531</Words>
  <Application>Microsoft Office PowerPoint</Application>
  <PresentationFormat>Презентация на цял екран (4:3)</PresentationFormat>
  <Paragraphs>167</Paragraphs>
  <Slides>25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Office тема</vt:lpstr>
      <vt:lpstr>ОБУЧЕНИЕ СИК</vt:lpstr>
      <vt:lpstr>ПРЕДИЗБОРEН ДЕН – 10 юли 2021 г.</vt:lpstr>
      <vt:lpstr>3. Действия по подготовка на изборното помещение</vt:lpstr>
      <vt:lpstr>Действия по подготовка на изборното помещение</vt:lpstr>
      <vt:lpstr> ИЗБОРЕН ДЕН 7:00 часа на 11 юли 2021 г., но не по-късно от 8:00 часа (само при липса на кворум в 8:00 часа).   </vt:lpstr>
      <vt:lpstr>Презентация на PowerPoint</vt:lpstr>
      <vt:lpstr>ІІІ. ИЗБОРЕН ДЕН – 11 юли 2021 г.</vt:lpstr>
      <vt:lpstr>Презентация на PowerPoint</vt:lpstr>
      <vt:lpstr>4.1. Документи за гласуване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Гласуване при сгрешена бюлетина</vt:lpstr>
      <vt:lpstr>Презентация на PowerPoint</vt:lpstr>
      <vt:lpstr>Презентация на PowerPoint</vt:lpstr>
      <vt:lpstr>ПРЕБРОЯВАНЕ НА ГЛАСОВЕТЕ И ПОПЪЛВАНЕ НА ПРОТОКОЛИТЕ С РЕЗУЛТАТИТЕ ОТ ГЛАСУВАНЕТО </vt:lpstr>
      <vt:lpstr>Презентация на PowerPoint</vt:lpstr>
      <vt:lpstr>ПРОТОКОЛ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СИК</dc:title>
  <dc:creator>RIK3</dc:creator>
  <cp:lastModifiedBy>User</cp:lastModifiedBy>
  <cp:revision>25</cp:revision>
  <cp:lastPrinted>2021-03-21T10:33:36Z</cp:lastPrinted>
  <dcterms:created xsi:type="dcterms:W3CDTF">2021-03-21T09:06:47Z</dcterms:created>
  <dcterms:modified xsi:type="dcterms:W3CDTF">2021-06-30T09:32:47Z</dcterms:modified>
</cp:coreProperties>
</file>