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10" r:id="rId3"/>
    <p:sldId id="311" r:id="rId4"/>
    <p:sldId id="312" r:id="rId5"/>
    <p:sldId id="256" r:id="rId6"/>
    <p:sldId id="257" r:id="rId7"/>
    <p:sldId id="258" r:id="rId8"/>
    <p:sldId id="313" r:id="rId9"/>
    <p:sldId id="259" r:id="rId10"/>
    <p:sldId id="260" r:id="rId11"/>
    <p:sldId id="291" r:id="rId12"/>
    <p:sldId id="262" r:id="rId13"/>
    <p:sldId id="309" r:id="rId14"/>
    <p:sldId id="263" r:id="rId15"/>
    <p:sldId id="301" r:id="rId16"/>
    <p:sldId id="273" r:id="rId17"/>
    <p:sldId id="314" r:id="rId18"/>
    <p:sldId id="267" r:id="rId19"/>
    <p:sldId id="278" r:id="rId20"/>
    <p:sldId id="308" r:id="rId21"/>
    <p:sldId id="295" r:id="rId22"/>
    <p:sldId id="304" r:id="rId2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ъл стил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4641" autoAdjust="0"/>
  </p:normalViewPr>
  <p:slideViewPr>
    <p:cSldViewPr>
      <p:cViewPr varScale="1">
        <p:scale>
          <a:sx n="73" d="100"/>
          <a:sy n="73" d="100"/>
        </p:scale>
        <p:origin x="7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1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/>
              <a:t>Щракнете, за да редактирате стила на подзаглавията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26.3.2021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26.3.2021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26.3.2021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26.3.2021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26.3.2021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26.3.2021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26.3.2021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26.3.2021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26.3.2021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26.3.2021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26.3.2021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26.3.2021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065" y="260648"/>
            <a:ext cx="79208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/>
              <a:t>ВЪЗНАГРАЖДЕНИЯ</a:t>
            </a:r>
            <a:endParaRPr lang="bg-BG" dirty="0"/>
          </a:p>
          <a:p>
            <a:r>
              <a:rPr lang="bg-BG" dirty="0"/>
              <a:t>2.1. Председател                                – 105 лева</a:t>
            </a:r>
          </a:p>
          <a:p>
            <a:r>
              <a:rPr lang="bg-BG" dirty="0"/>
              <a:t>Заместник-председател                     –   95 лева</a:t>
            </a:r>
          </a:p>
          <a:p>
            <a:r>
              <a:rPr lang="bg-BG" dirty="0"/>
              <a:t>Секретар                                            –   95 лева</a:t>
            </a:r>
          </a:p>
          <a:p>
            <a:r>
              <a:rPr lang="bg-BG" dirty="0"/>
              <a:t>Член                                                   –   80 лева</a:t>
            </a:r>
          </a:p>
          <a:p>
            <a:r>
              <a:rPr lang="bg-BG" dirty="0"/>
              <a:t>2.2. За получаването на бюлетините и другите изборни книжа и материали, както и за подреждане на помещението за </a:t>
            </a:r>
            <a:r>
              <a:rPr lang="bg-BG" dirty="0" smtClean="0"/>
              <a:t>гласуване </a:t>
            </a:r>
            <a:r>
              <a:rPr lang="bg-BG" dirty="0"/>
              <a:t>се изплаща допълнително възнаграждение в размер по </a:t>
            </a:r>
            <a:r>
              <a:rPr lang="bg-BG" b="1" dirty="0"/>
              <a:t>15</a:t>
            </a:r>
            <a:r>
              <a:rPr lang="bg-BG" dirty="0" smtClean="0"/>
              <a:t>лв</a:t>
            </a:r>
            <a:r>
              <a:rPr lang="bg-BG" dirty="0"/>
              <a:t>. на всеки участвал.</a:t>
            </a:r>
          </a:p>
          <a:p>
            <a:r>
              <a:rPr lang="bg-BG" dirty="0"/>
              <a:t>2.3. Членовете на СИК/ПСИК по чл. 285, ал. 1 ИК, които представят протокола на СИК/ПСИК и другите изборни книжа и материали в РИК, съответно в общинската администрация, получават допълнително възнаграждение в размер на </a:t>
            </a:r>
            <a:r>
              <a:rPr lang="bg-BG" b="1" dirty="0"/>
              <a:t>30</a:t>
            </a:r>
            <a:r>
              <a:rPr lang="bg-BG" dirty="0"/>
              <a:t> лв. извън възнаграждението по т. 2.1. и т. 2.2.</a:t>
            </a:r>
          </a:p>
          <a:p>
            <a:r>
              <a:rPr lang="bg-BG" dirty="0"/>
              <a:t>2.5. Членовете на СИК в секции, определени за произвеждане на изборите с машинно гласуване, получават допълнително възнаграждение в размер на </a:t>
            </a:r>
            <a:r>
              <a:rPr lang="bg-BG" b="1" dirty="0"/>
              <a:t>20</a:t>
            </a:r>
            <a:r>
              <a:rPr lang="bg-BG" dirty="0"/>
              <a:t> лв. извън възнаграждението по т. 2.1.- 2.3.</a:t>
            </a:r>
          </a:p>
          <a:p>
            <a:r>
              <a:rPr lang="bg-BG" dirty="0"/>
              <a:t>10. За времето на работа в извънредна епидемична обстановка, обявена с акт на компетентен държавен орган, членовете на РИК и СИК/ПСИК, както и специалистите по т. 7 получават </a:t>
            </a:r>
            <a:r>
              <a:rPr lang="bg-BG" b="1" dirty="0"/>
              <a:t>допълнително възнаграждение в размер на 50 на сто от възнаграждението </a:t>
            </a:r>
            <a:r>
              <a:rPr lang="bg-BG" dirty="0"/>
              <a:t>по т. 1, т. 2, т. 7.1 и т. 7.2 от настоящото решение.</a:t>
            </a:r>
          </a:p>
        </p:txBody>
      </p:sp>
    </p:spTree>
    <p:extLst>
      <p:ext uri="{BB962C8B-B14F-4D97-AF65-F5344CB8AC3E}">
        <p14:creationId xmlns:p14="http://schemas.microsoft.com/office/powerpoint/2010/main" val="15388325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597666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bg-BG" sz="4200" b="1" dirty="0"/>
          </a:p>
          <a:p>
            <a:pPr marL="0" indent="0" algn="just">
              <a:buNone/>
            </a:pPr>
            <a:endParaRPr lang="bg-BG" sz="4200" b="1" dirty="0"/>
          </a:p>
          <a:p>
            <a:pPr marL="0" indent="0" algn="just">
              <a:buNone/>
            </a:pPr>
            <a:r>
              <a:rPr lang="bg-BG" sz="4200" b="1" dirty="0"/>
              <a:t>ПОСЛЕДОВАТЕЛНОСТ НА ДЕЙСТВИЯТА </a:t>
            </a:r>
            <a:r>
              <a:rPr lang="bg-BG" sz="4200" b="1" u="sng" dirty="0"/>
              <a:t>ПО ДОПУСКАНЕ ДО </a:t>
            </a:r>
            <a:r>
              <a:rPr lang="bg-BG" sz="4200" b="1" dirty="0"/>
              <a:t>ГЛАСУВАНЕ:</a:t>
            </a:r>
          </a:p>
          <a:p>
            <a:pPr marL="0" indent="0" algn="just">
              <a:buNone/>
            </a:pPr>
            <a:r>
              <a:rPr lang="bg-BG" sz="4200" dirty="0"/>
              <a:t> </a:t>
            </a:r>
            <a:endParaRPr lang="en-US" sz="4200" dirty="0"/>
          </a:p>
          <a:p>
            <a:pPr marL="0" indent="0" algn="just">
              <a:buNone/>
            </a:pPr>
            <a:r>
              <a:rPr lang="bg-BG" sz="4200" dirty="0"/>
              <a:t>ВСЕКИ ИЗБИРАТЕЛ, ВКЛЮЧЕН В ИЗБИРАТЕЛНИЯ СПИСЪК И </a:t>
            </a:r>
            <a:r>
              <a:rPr lang="bg-BG" sz="4200" b="1" dirty="0"/>
              <a:t>ПРИТЕЖАВАЩ ВАЛИДЕН ДОКУМЕНТ ЗА САМОЛИЧНОСТ, СЛЕДВА ДА БЪДЕ ДОПУСНАТ ДО ГЛАСУВАНЕ.</a:t>
            </a:r>
            <a:r>
              <a:rPr lang="ru-RU" sz="4200" b="1" dirty="0"/>
              <a:t> </a:t>
            </a:r>
            <a:endParaRPr lang="bg-BG" sz="4200" dirty="0"/>
          </a:p>
          <a:p>
            <a:pPr marL="0" indent="0" algn="just">
              <a:buNone/>
            </a:pPr>
            <a:r>
              <a:rPr lang="bg-BG" sz="4200" b="1" dirty="0"/>
              <a:t>Проверка самоличността на избирателя. </a:t>
            </a:r>
            <a:r>
              <a:rPr lang="bg-BG" sz="4200" dirty="0"/>
              <a:t>Избирателят се легитимира с:</a:t>
            </a:r>
          </a:p>
          <a:p>
            <a:pPr marL="0" indent="0" algn="just">
              <a:buNone/>
            </a:pPr>
            <a:r>
              <a:rPr lang="en-US" sz="4200" dirty="0"/>
              <a:t>- </a:t>
            </a:r>
            <a:r>
              <a:rPr lang="bg-BG" sz="4200" dirty="0"/>
              <a:t>Лична карта;</a:t>
            </a:r>
          </a:p>
          <a:p>
            <a:pPr marL="0" indent="0" algn="just">
              <a:buNone/>
            </a:pPr>
            <a:r>
              <a:rPr lang="en-US" sz="4200" dirty="0"/>
              <a:t>- </a:t>
            </a:r>
            <a:r>
              <a:rPr lang="bg-BG" sz="4200" dirty="0"/>
              <a:t>Зелен паспорт – само за родените до 31.12.1931 г. включително</a:t>
            </a:r>
          </a:p>
          <a:p>
            <a:pPr marL="0" indent="0" algn="just">
              <a:buNone/>
            </a:pPr>
            <a:r>
              <a:rPr lang="en-US" sz="4200" dirty="0"/>
              <a:t>- </a:t>
            </a:r>
            <a:r>
              <a:rPr lang="bg-BG" sz="4200" dirty="0"/>
              <a:t>Удостоверение, издадено от МВР – само когато личната карта е изгубена, унищожена, повредена или с изтекъл срок на валидност преди 13.03.2020 г.;</a:t>
            </a:r>
          </a:p>
          <a:p>
            <a:pPr marL="0" indent="0" algn="just">
              <a:buNone/>
            </a:pPr>
            <a:r>
              <a:rPr lang="ru-RU" sz="4200" b="1" dirty="0"/>
              <a:t>В случай че, срокът на валидност на личната карта е изтекъл в периода от 13.03.2020г. включително до датата на изборите, избирателят се допуска до гласуване, като не се изисква да представи удостоверение за издаване на лични документи от РУ на МВР. </a:t>
            </a:r>
          </a:p>
          <a:p>
            <a:pPr marL="0" indent="0" algn="just">
              <a:buNone/>
            </a:pPr>
            <a:endParaRPr lang="en-US" sz="4200" dirty="0"/>
          </a:p>
          <a:p>
            <a:pPr marL="0" indent="0" algn="just">
              <a:buNone/>
            </a:pPr>
            <a:endParaRPr lang="bg-BG" sz="4200" dirty="0"/>
          </a:p>
          <a:p>
            <a:pPr marL="0" indent="0" algn="just">
              <a:buNone/>
            </a:pPr>
            <a:r>
              <a:rPr lang="bg-BG" sz="4200" b="1" dirty="0">
                <a:solidFill>
                  <a:srgbClr val="FF0000"/>
                </a:solidFill>
              </a:rPr>
              <a:t>НЕ СЕ ДОПУСКА</a:t>
            </a:r>
            <a:r>
              <a:rPr lang="bg-BG" sz="4200" dirty="0">
                <a:solidFill>
                  <a:srgbClr val="FF0000"/>
                </a:solidFill>
              </a:rPr>
              <a:t> гласуване с шофьорска книжка или задграничен паспорт. </a:t>
            </a:r>
          </a:p>
          <a:p>
            <a:endParaRPr lang="en-US" sz="4000" dirty="0"/>
          </a:p>
          <a:p>
            <a:endParaRPr lang="en-US" sz="4000" dirty="0"/>
          </a:p>
          <a:p>
            <a:endParaRPr lang="en-US" dirty="0"/>
          </a:p>
          <a:p>
            <a:endParaRPr lang="en-US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873646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552728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endParaRPr lang="bg-BG" sz="5100" b="1" u="sng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bg-BG" sz="5100" b="1" u="sng" dirty="0">
                <a:solidFill>
                  <a:srgbClr val="7030A0"/>
                </a:solidFill>
              </a:rPr>
              <a:t>В ДОПЪЛНИТЕЛНАТА СТРАНИЦА НА ИЗБИРАТЕЛНИЯ СПИСЪК (ПОД ЧЕРТАТА) </a:t>
            </a:r>
          </a:p>
          <a:p>
            <a:pPr marL="0" indent="0" algn="ctr">
              <a:buNone/>
            </a:pPr>
            <a:endParaRPr lang="bg-BG" sz="5100" b="1" u="sng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bg-BG" b="1" dirty="0">
                <a:solidFill>
                  <a:srgbClr val="FF0000"/>
                </a:solidFill>
              </a:rPr>
              <a:t>СЕ ДОПИСВАТ, СЛЕД ПРЕДСТАВЯНЕ НА ДОКУМЕНТ ЗА САМОЛИЧНОСТ И ПОПЪЛВАНЕ НА  ДЕКЛАРАЦИЯ ПО ОБРАЗЕЦ, ЧЕ НЕ СА ГЛАСУВАЛИ И НЯМА ДА ГЛАСУВАТ НА ДРУГО МЯСТО: </a:t>
            </a:r>
          </a:p>
          <a:p>
            <a:pPr marL="0" indent="0" algn="ctr">
              <a:buNone/>
            </a:pPr>
            <a:endParaRPr lang="bg-BG" b="1" dirty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r>
              <a:rPr lang="bg-BG" sz="3400" b="1" dirty="0">
                <a:latin typeface="+mj-lt"/>
              </a:rPr>
              <a:t>лицата</a:t>
            </a:r>
            <a:r>
              <a:rPr lang="bg-BG" sz="3400" dirty="0">
                <a:latin typeface="+mj-lt"/>
              </a:rPr>
              <a:t>, които </a:t>
            </a:r>
            <a:r>
              <a:rPr lang="ru-RU" sz="3400" dirty="0">
                <a:latin typeface="+mj-lt"/>
              </a:rPr>
              <a:t>са се явили в секцията по постоянния си адрес и </a:t>
            </a:r>
            <a:r>
              <a:rPr lang="bg-BG" sz="3400" dirty="0">
                <a:latin typeface="+mj-lt"/>
              </a:rPr>
              <a:t>имат право да гласуват, но са пропуснати в </a:t>
            </a:r>
            <a:r>
              <a:rPr lang="ru-RU" sz="3400" dirty="0">
                <a:latin typeface="+mj-lt"/>
              </a:rPr>
              <a:t>избирателния списък</a:t>
            </a:r>
            <a:r>
              <a:rPr lang="bg-BG" sz="3400" dirty="0">
                <a:latin typeface="+mj-lt"/>
              </a:rPr>
              <a:t> и </a:t>
            </a:r>
            <a:r>
              <a:rPr lang="bg-BG" sz="3400" u="sng" dirty="0">
                <a:latin typeface="+mj-lt"/>
              </a:rPr>
              <a:t>не фигурират в Списъка на заличените лица</a:t>
            </a:r>
            <a:r>
              <a:rPr lang="bg-BG" sz="3400" dirty="0">
                <a:latin typeface="+mj-lt"/>
              </a:rPr>
              <a:t>;</a:t>
            </a:r>
          </a:p>
          <a:p>
            <a:pPr algn="just">
              <a:buFontTx/>
              <a:buChar char="-"/>
            </a:pPr>
            <a:r>
              <a:rPr lang="bg-BG" sz="3400" b="1" dirty="0">
                <a:latin typeface="+mj-lt"/>
              </a:rPr>
              <a:t>лицата, които са включени в </a:t>
            </a:r>
            <a:r>
              <a:rPr lang="bg-BG" sz="3400" b="1" u="sng" dirty="0">
                <a:latin typeface="+mj-lt"/>
              </a:rPr>
              <a:t>Списъка на заличените лица </a:t>
            </a:r>
            <a:r>
              <a:rPr lang="bg-BG" sz="3400" b="1" dirty="0">
                <a:latin typeface="+mj-lt"/>
              </a:rPr>
              <a:t>и които са представили </a:t>
            </a:r>
            <a:r>
              <a:rPr lang="bg-BG" sz="3400" b="1" u="sng" dirty="0">
                <a:latin typeface="+mj-lt"/>
              </a:rPr>
              <a:t>УДОСТОВЕРЕНИЕ</a:t>
            </a:r>
            <a:r>
              <a:rPr lang="bg-BG" sz="3400" b="1" dirty="0">
                <a:latin typeface="+mj-lt"/>
              </a:rPr>
              <a:t>, че основанието за включването им в списъка е отпаднало или не е налице; </a:t>
            </a:r>
          </a:p>
          <a:p>
            <a:pPr algn="just">
              <a:buFontTx/>
              <a:buChar char="-"/>
            </a:pPr>
            <a:r>
              <a:rPr lang="bg-BG" sz="3400" b="1" dirty="0">
                <a:latin typeface="+mj-lt"/>
              </a:rPr>
              <a:t>членовете на СИК и охраната</a:t>
            </a:r>
            <a:r>
              <a:rPr lang="ru-RU" sz="3400" dirty="0">
                <a:latin typeface="+mj-lt"/>
              </a:rPr>
              <a:t>,  които работят в секцията;</a:t>
            </a:r>
          </a:p>
          <a:p>
            <a:pPr algn="just">
              <a:buFontTx/>
              <a:buChar char="-"/>
            </a:pPr>
            <a:r>
              <a:rPr lang="bg-BG" sz="3400" b="1" dirty="0">
                <a:latin typeface="+mj-lt"/>
              </a:rPr>
              <a:t>избиратели с увредено зрение или затруднения в придвижването</a:t>
            </a:r>
            <a:r>
              <a:rPr lang="bg-BG" sz="3400" dirty="0">
                <a:latin typeface="+mj-lt"/>
              </a:rPr>
              <a:t>;</a:t>
            </a:r>
          </a:p>
          <a:p>
            <a:pPr lvl="0"/>
            <a:r>
              <a:rPr lang="bg-BG" b="1" dirty="0"/>
              <a:t>Лицата които представят удостоверение за гласуване на друго място</a:t>
            </a:r>
            <a:r>
              <a:rPr lang="bg-BG" dirty="0"/>
              <a:t> - това са кандидатите за народни представители, членове на ЦИК, членове на РИК и наблюдателите;</a:t>
            </a:r>
          </a:p>
          <a:p>
            <a:pPr lvl="0"/>
            <a:r>
              <a:rPr lang="bg-BG" b="1" dirty="0"/>
              <a:t>ученици или студенти, редовно обучение </a:t>
            </a:r>
            <a:r>
              <a:rPr lang="bg-BG" dirty="0"/>
              <a:t>– само след като представят </a:t>
            </a:r>
            <a:r>
              <a:rPr lang="ru-RU" dirty="0"/>
              <a:t>надлежно заверена от учебното заведение със седалище в населеното място за съответната учебна година ученическа книжка или студентска книжка за съответния семестър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27786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>
            <a:spLocks noGrp="1"/>
          </p:cNvSpPr>
          <p:nvPr>
            <p:ph idx="1"/>
          </p:nvPr>
        </p:nvSpPr>
        <p:spPr>
          <a:xfrm>
            <a:off x="395288" y="116632"/>
            <a:ext cx="8229600" cy="6696744"/>
          </a:xfrm>
        </p:spPr>
        <p:txBody>
          <a:bodyPr>
            <a:noAutofit/>
          </a:bodyPr>
          <a:lstStyle/>
          <a:p>
            <a:pPr algn="just">
              <a:buFont typeface="Calibri" pitchFamily="34" charset="0"/>
              <a:buChar char="⁻"/>
            </a:pPr>
            <a:r>
              <a:rPr lang="bg-BG" sz="1800" dirty="0">
                <a:solidFill>
                  <a:srgbClr val="FF0000"/>
                </a:solidFill>
              </a:rPr>
              <a:t>Вписвате данните от документа за самоличност в избирателния списък – </a:t>
            </a:r>
            <a:r>
              <a:rPr lang="bg-BG" sz="1800" b="1" dirty="0">
                <a:solidFill>
                  <a:srgbClr val="FF0000"/>
                </a:solidFill>
              </a:rPr>
              <a:t>НЕ ДИКТУВАЙТЕ ЛИЧНИ ДАННИ НА ГЛАС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b="1" dirty="0">
                <a:solidFill>
                  <a:srgbClr val="FF0000"/>
                </a:solidFill>
              </a:rPr>
              <a:t>НЕ ВРЪЩАТЕ ДОКУМЕНТА ЗА САМОЛИЧНОСТ НА ИЗБИРАТЕЛЯ </a:t>
            </a:r>
            <a:r>
              <a:rPr lang="bg-BG" sz="1800" b="1" u="sng" dirty="0">
                <a:solidFill>
                  <a:srgbClr val="FF0000"/>
                </a:solidFill>
              </a:rPr>
              <a:t>ДО ПУСКАНЕ НА БЮЛЕТИНИТЕ В ИЗБИРАТЕЛНАТА КУТИЯ И ПОЛАГАНЕ </a:t>
            </a:r>
            <a:r>
              <a:rPr lang="bg-BG" sz="1800" b="1" u="sng" dirty="0">
                <a:solidFill>
                  <a:srgbClr val="7030A0"/>
                </a:solidFill>
              </a:rPr>
              <a:t>ПОДПИС</a:t>
            </a:r>
            <a:r>
              <a:rPr lang="bg-BG" sz="1800" b="1" u="sng" dirty="0">
                <a:solidFill>
                  <a:srgbClr val="FF0000"/>
                </a:solidFill>
              </a:rPr>
              <a:t> В ИЗБИРАТЕЛНИЯ СПИСЪК.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dirty="0"/>
              <a:t>Откъсвате </a:t>
            </a:r>
            <a:r>
              <a:rPr lang="bg-BG" sz="1800" b="1" dirty="0"/>
              <a:t>една</a:t>
            </a:r>
            <a:r>
              <a:rPr lang="bg-BG" sz="1800" dirty="0"/>
              <a:t> бюлетина от </a:t>
            </a:r>
            <a:r>
              <a:rPr lang="ru-RU" sz="1800" dirty="0" err="1"/>
              <a:t>кочаните</a:t>
            </a:r>
            <a:r>
              <a:rPr lang="ru-RU" sz="1800" dirty="0"/>
              <a:t> с </a:t>
            </a:r>
            <a:r>
              <a:rPr lang="ru-RU" sz="1800" dirty="0" err="1"/>
              <a:t>бюлетините</a:t>
            </a:r>
            <a:r>
              <a:rPr lang="bg-BG" sz="1800" dirty="0"/>
              <a:t>. 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dirty="0"/>
              <a:t>Показвате бюлетината, за да се увери избирателят, че не е попълнена.</a:t>
            </a:r>
          </a:p>
          <a:p>
            <a:pPr algn="just">
              <a:buFont typeface="Calibri" pitchFamily="34" charset="0"/>
              <a:buChar char="⁻"/>
            </a:pPr>
            <a:r>
              <a:rPr lang="ru-RU" sz="1800" b="1" dirty="0">
                <a:solidFill>
                  <a:srgbClr val="FF0000"/>
                </a:solidFill>
              </a:rPr>
              <a:t>Сгъва	те я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ru-RU" sz="1800" b="1" dirty="0">
                <a:solidFill>
                  <a:srgbClr val="FF0000"/>
                </a:solidFill>
              </a:rPr>
              <a:t>по начин определен начин с Решение на ЦИК и </a:t>
            </a:r>
            <a:r>
              <a:rPr lang="bg-BG" sz="1800" b="1" dirty="0">
                <a:solidFill>
                  <a:srgbClr val="FF0000"/>
                </a:solidFill>
              </a:rPr>
              <a:t>ПОЛАГАТЕ ЕДИН ПЕЧАТ НА ГЪРБА НА ВСЯКА ОТ БЮЛЕТИНИТЕ </a:t>
            </a:r>
            <a:r>
              <a:rPr lang="bg-BG" sz="1800" dirty="0"/>
              <a:t>– на указаното място и я подавате на избирателя.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dirty="0"/>
              <a:t> Избирателят гласува в кабината за гласуване. Сгъва бюлетината, така че да се виждат фабричния и номер.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b="1" dirty="0"/>
              <a:t>Откъсвате полето с номера </a:t>
            </a:r>
            <a:r>
              <a:rPr lang="bg-BG" sz="1800" dirty="0"/>
              <a:t>на бюлетината и го пускате в </a:t>
            </a:r>
            <a:r>
              <a:rPr lang="bg-BG" sz="1800" b="1" dirty="0"/>
              <a:t>непрозрачната кутия за отрязъците</a:t>
            </a:r>
            <a:r>
              <a:rPr lang="bg-BG" sz="1800" dirty="0"/>
              <a:t>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b="1" dirty="0">
                <a:solidFill>
                  <a:srgbClr val="FF0000"/>
                </a:solidFill>
              </a:rPr>
              <a:t>Полагате втори печат на гърба на бюлетината </a:t>
            </a:r>
            <a:r>
              <a:rPr lang="bg-BG" sz="1800" dirty="0"/>
              <a:t>– на указаното място. Бюлетината не бива да се разгъва.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dirty="0"/>
              <a:t>Избирателят пуска бюлетината в  избирателната кутия.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dirty="0">
                <a:solidFill>
                  <a:srgbClr val="FF0000"/>
                </a:solidFill>
              </a:rPr>
              <a:t>ИЗБИРАТЕЛЯТ СЕ ПОДПИСВА В ИЗБИРАТЕЛНИЯ СПИСЪК.</a:t>
            </a:r>
          </a:p>
          <a:p>
            <a:pPr algn="just">
              <a:buFont typeface="Calibri" pitchFamily="34" charset="0"/>
              <a:buChar char="⁻"/>
            </a:pPr>
            <a:r>
              <a:rPr lang="bg-BG" sz="1800" b="1" u="sng" dirty="0">
                <a:solidFill>
                  <a:srgbClr val="FF0000"/>
                </a:solidFill>
              </a:rPr>
              <a:t>Връщате документа за самоличност на избирателя само след като се е подписал в избирателния списък</a:t>
            </a:r>
          </a:p>
          <a:p>
            <a:pPr marL="0" indent="0" algn="ctr">
              <a:buNone/>
            </a:pPr>
            <a:r>
              <a:rPr lang="bg-BG" sz="1800" b="1" u="sng" dirty="0">
                <a:solidFill>
                  <a:srgbClr val="0070C0"/>
                </a:solidFill>
              </a:rPr>
              <a:t>ЗА ЦЯЛАТА ПРОЦЕДУРА ИМАТЕ „ЧЕК ЛИСТ“ С УКАЗАНА ВСЯКА СТЪПКА-</a:t>
            </a:r>
            <a:r>
              <a:rPr lang="bg-BG" sz="1800" b="1" i="1" u="sng" dirty="0">
                <a:solidFill>
                  <a:srgbClr val="0070C0"/>
                </a:solidFill>
              </a:rPr>
              <a:t> ОТ Методическите указания</a:t>
            </a:r>
          </a:p>
        </p:txBody>
      </p:sp>
    </p:spTree>
    <p:extLst>
      <p:ext uri="{BB962C8B-B14F-4D97-AF65-F5344CB8AC3E}">
        <p14:creationId xmlns:p14="http://schemas.microsoft.com/office/powerpoint/2010/main" val="3348479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МАШИННО ГЛАСУВАНЕ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bg-BG" b="1" dirty="0"/>
              <a:t>Гласуване чрез специализирано устройство за машинно гласуване- ВИЖ ЧЕК ЛИСТА.</a:t>
            </a:r>
            <a:endParaRPr lang="bg-BG" dirty="0"/>
          </a:p>
          <a:p>
            <a:r>
              <a:rPr lang="bg-BG" b="1" dirty="0"/>
              <a:t> </a:t>
            </a:r>
            <a:endParaRPr lang="bg-BG" dirty="0"/>
          </a:p>
          <a:p>
            <a:r>
              <a:rPr lang="bg-BG" dirty="0"/>
              <a:t>След вписване на данните на избирателя в избирателния списък член на СИК подава на избирателя </a:t>
            </a:r>
            <a:r>
              <a:rPr lang="bg-BG" dirty="0" err="1"/>
              <a:t>смарт</a:t>
            </a:r>
            <a:r>
              <a:rPr lang="bg-BG" dirty="0"/>
              <a:t> карта с надпис „Избирател“, като с тази карта не трябва да е гласувал предишният избирател.</a:t>
            </a:r>
          </a:p>
          <a:p>
            <a:r>
              <a:rPr lang="bg-BG" dirty="0"/>
              <a:t>Избирателят поставя картата за гласуване в машината и маркира своя вот чрез докосване на екрана. След потвърждаване на направения избор се отпечатва от машината контролна разписка.</a:t>
            </a:r>
          </a:p>
          <a:p>
            <a:r>
              <a:rPr lang="bg-BG" dirty="0"/>
              <a:t>Избирателят проверява в разписката данните за своя избор, сгъва разписката с текста навътре и я пуска в кутията за разписките от машинното гласуване. Връща </a:t>
            </a:r>
            <a:r>
              <a:rPr lang="bg-BG" dirty="0" err="1"/>
              <a:t>смарт</a:t>
            </a:r>
            <a:r>
              <a:rPr lang="bg-BG" dirty="0"/>
              <a:t> картата с надпис „Избирател“, подписва се в избирателния списък и получава документа си за самоличност.	</a:t>
            </a:r>
          </a:p>
          <a:p>
            <a:r>
              <a:rPr lang="bg-BG" dirty="0"/>
              <a:t> </a:t>
            </a:r>
          </a:p>
          <a:p>
            <a:r>
              <a:rPr lang="bg-BG" dirty="0"/>
              <a:t>В случай че специализираното устройство за машинно гласуване не стартира или преустанови работа по време на изборния ден, гласуването продължава с хартиени бюлетини. Председателят на СИК уведомява </a:t>
            </a:r>
            <a:r>
              <a:rPr lang="bg-BG" dirty="0" err="1"/>
              <a:t>колцентъра</a:t>
            </a:r>
            <a:r>
              <a:rPr lang="bg-BG" dirty="0"/>
              <a:t> на „</a:t>
            </a:r>
            <a:r>
              <a:rPr lang="bg-BG" dirty="0" err="1"/>
              <a:t>Сиела</a:t>
            </a:r>
            <a:r>
              <a:rPr lang="bg-BG" dirty="0"/>
              <a:t> Норма“ АД и техникът на „</a:t>
            </a:r>
            <a:r>
              <a:rPr lang="bg-BG" dirty="0" err="1"/>
              <a:t>Сиела</a:t>
            </a:r>
            <a:r>
              <a:rPr lang="bg-BG" dirty="0"/>
              <a:t> Норма“ АД за </a:t>
            </a:r>
            <a:r>
              <a:rPr lang="bg-BG" dirty="0" err="1"/>
              <a:t>нестартирането</a:t>
            </a:r>
            <a:r>
              <a:rPr lang="bg-BG" dirty="0"/>
              <a:t> или преустановяване на работата на специализираното устройство за машинно гласуване. Секционната избирателна комисия съставя констативен протокол в който се описва часът на преустановяване на машинното гласуване, п</a:t>
            </a:r>
            <a:r>
              <a:rPr lang="ru-RU" dirty="0" err="1"/>
              <a:t>ричина</a:t>
            </a:r>
            <a:r>
              <a:rPr lang="bg-BG" dirty="0"/>
              <a:t>та</a:t>
            </a:r>
            <a:r>
              <a:rPr lang="ru-RU" dirty="0"/>
              <a:t> за </a:t>
            </a:r>
            <a:r>
              <a:rPr lang="ru-RU" dirty="0" err="1"/>
              <a:t>преустановяване</a:t>
            </a:r>
            <a:r>
              <a:rPr lang="ru-RU" dirty="0"/>
              <a:t> на </a:t>
            </a:r>
            <a:r>
              <a:rPr lang="ru-RU" dirty="0" err="1"/>
              <a:t>работата</a:t>
            </a:r>
            <a:r>
              <a:rPr lang="bg-BG" dirty="0"/>
              <a:t>, часът на уведомяване на </a:t>
            </a:r>
            <a:r>
              <a:rPr lang="bg-BG" dirty="0" err="1"/>
              <a:t>колцентъра</a:t>
            </a:r>
            <a:r>
              <a:rPr lang="bg-BG" dirty="0"/>
              <a:t> и на техника и часът на пристигане.</a:t>
            </a:r>
          </a:p>
          <a:p>
            <a:r>
              <a:rPr lang="bg-BG" dirty="0"/>
              <a:t>Констативният протокол се прилага към протокола на СИК (Приложение № 97-хм)</a:t>
            </a:r>
          </a:p>
        </p:txBody>
      </p:sp>
    </p:spTree>
    <p:extLst>
      <p:ext uri="{BB962C8B-B14F-4D97-AF65-F5344CB8AC3E}">
        <p14:creationId xmlns:p14="http://schemas.microsoft.com/office/powerpoint/2010/main" val="1182345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1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6264695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endParaRPr lang="bg-BG" b="1" dirty="0"/>
          </a:p>
          <a:p>
            <a:pPr marL="0" lvl="0" indent="0" algn="ctr">
              <a:buNone/>
            </a:pPr>
            <a:r>
              <a:rPr lang="bg-BG" sz="9700" b="1" dirty="0">
                <a:solidFill>
                  <a:prstClr val="black"/>
                </a:solidFill>
              </a:rPr>
              <a:t>Гласуване с придружител</a:t>
            </a:r>
          </a:p>
          <a:p>
            <a:pPr marL="0" lvl="0" indent="0" algn="just">
              <a:buNone/>
            </a:pPr>
            <a:endParaRPr lang="en-US" sz="5100" b="1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endParaRPr lang="bg-BG" sz="5100" b="1" dirty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bg-BG" sz="5100" b="1" u="sng" dirty="0">
                <a:solidFill>
                  <a:prstClr val="black"/>
                </a:solidFill>
              </a:rPr>
              <a:t>Неграмотността не е основание за гласуване с придружител.</a:t>
            </a:r>
          </a:p>
          <a:p>
            <a:pPr marL="0" lvl="0" indent="0" algn="just">
              <a:buNone/>
            </a:pPr>
            <a:r>
              <a:rPr lang="bg-BG" sz="5100" dirty="0"/>
              <a:t>Само хора с увредено зрение, слух, затруднение в придвижването, или друго увреждане, което не им позволява да гласува гласуват сами. </a:t>
            </a:r>
          </a:p>
          <a:p>
            <a:pPr marL="0" lvl="0" indent="0" algn="ctr">
              <a:buNone/>
            </a:pPr>
            <a:r>
              <a:rPr lang="bg-BG" sz="5100" b="1" dirty="0">
                <a:solidFill>
                  <a:srgbClr val="C00000"/>
                </a:solidFill>
              </a:rPr>
              <a:t>ИЗБИРАТЕЛЯ НЕ Е ДЛЪЖЕН ДА ПРЕДСТАВИ ДОКУМЕНТ, ЗА УВРЕЖДАНЕТО СИ!</a:t>
            </a:r>
          </a:p>
          <a:p>
            <a:pPr marL="0" lvl="0" indent="0" algn="ctr">
              <a:buNone/>
            </a:pPr>
            <a:endParaRPr lang="bg-BG" sz="5100" b="1" dirty="0">
              <a:solidFill>
                <a:srgbClr val="C00000"/>
              </a:solidFill>
            </a:endParaRPr>
          </a:p>
          <a:p>
            <a:pPr marL="0" lvl="0" indent="0" algn="just">
              <a:buNone/>
            </a:pPr>
            <a:r>
              <a:rPr lang="bg-BG" sz="5100" b="1" dirty="0">
                <a:solidFill>
                  <a:prstClr val="black"/>
                </a:solidFill>
              </a:rPr>
              <a:t>Не могат да бъдат придружители</a:t>
            </a:r>
            <a:r>
              <a:rPr lang="bg-BG" sz="5100" dirty="0">
                <a:solidFill>
                  <a:prstClr val="black"/>
                </a:solidFill>
              </a:rPr>
              <a:t>: </a:t>
            </a:r>
          </a:p>
          <a:p>
            <a:pPr marL="0" lvl="0" indent="0" algn="just">
              <a:buNone/>
            </a:pPr>
            <a:r>
              <a:rPr lang="bg-BG" sz="5100" b="1" dirty="0">
                <a:solidFill>
                  <a:prstClr val="black"/>
                </a:solidFill>
              </a:rPr>
              <a:t>Кандидат, член на СИК;  представител на партия, или коалиция регистрирана в ОИК; застъпник;  наблюдател; анкетьор; лице, което е било вече придружител на двама други избиратели.</a:t>
            </a:r>
          </a:p>
          <a:p>
            <a:pPr marL="0" lvl="0" indent="0" algn="just">
              <a:buNone/>
            </a:pPr>
            <a:endParaRPr lang="en-US" sz="5100" b="1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bg-BG" sz="5100" b="1" dirty="0"/>
              <a:t>В графа „забележки“ на избирателния списък срещу името на избирателя и в Списъка за допълнително вписване на придружителите</a:t>
            </a:r>
            <a:r>
              <a:rPr lang="bg-BG" sz="5100" dirty="0"/>
              <a:t> ЗАДЪЛЖИТЕЛНО се записват трите имена и ЕГН на придружителя по личната карта. В Списъка за допълнително вписване ЗАДЪЛЖИТЕЛНО  придружителят се подписва. </a:t>
            </a:r>
            <a:r>
              <a:rPr lang="ru-RU" sz="5100" dirty="0" err="1"/>
              <a:t>Този</a:t>
            </a:r>
            <a:r>
              <a:rPr lang="ru-RU" sz="5100" dirty="0"/>
              <a:t> списък се </a:t>
            </a:r>
            <a:r>
              <a:rPr lang="ru-RU" sz="5100" dirty="0" err="1"/>
              <a:t>подписва</a:t>
            </a:r>
            <a:r>
              <a:rPr lang="ru-RU" sz="5100" dirty="0"/>
              <a:t> и от председателя и секретаря.</a:t>
            </a:r>
            <a:endParaRPr lang="bg-BG" sz="5100" dirty="0"/>
          </a:p>
          <a:p>
            <a:pPr marL="0" indent="0" algn="just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15740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Гласуване при сгрешена бюлетина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 err="1"/>
              <a:t>Ако</a:t>
            </a:r>
            <a:r>
              <a:rPr lang="en-US" dirty="0"/>
              <a:t> </a:t>
            </a:r>
            <a:r>
              <a:rPr lang="ru-RU" dirty="0"/>
              <a:t>избирателят сгреши при попълването на ХАРТИЕНА бюлетината, </a:t>
            </a:r>
            <a:r>
              <a:rPr lang="ru-RU" u="sng" dirty="0">
                <a:solidFill>
                  <a:srgbClr val="0070C0"/>
                </a:solidFill>
              </a:rPr>
              <a:t>има право да поиска втора бюлетина</a:t>
            </a:r>
            <a:r>
              <a:rPr lang="ru-RU" dirty="0"/>
              <a:t>, но </a:t>
            </a:r>
            <a:r>
              <a:rPr lang="ru-RU" b="1" dirty="0">
                <a:solidFill>
                  <a:srgbClr val="FF0000"/>
                </a:solidFill>
              </a:rPr>
              <a:t>само веднъж. АКО ИМА ВЪПРОСИ ДА СЕ ОБЪРНАТ В РИК.</a:t>
            </a:r>
          </a:p>
          <a:p>
            <a:pPr algn="just"/>
            <a:r>
              <a:rPr lang="ru-RU" b="1" dirty="0">
                <a:solidFill>
                  <a:srgbClr val="FF0000"/>
                </a:solidFill>
              </a:rPr>
              <a:t>ПРИ МАШИННОТО ГЛАСУВАНЕ ИЗБИРАТЕЛЯ НЯМА ПРАВО ДА ГЛАСУВА ВТОРИ ПЪТ МОЖЕ САМО ВЕДНЪЖ.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4810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b="1" dirty="0" err="1"/>
              <a:t>Закриване</a:t>
            </a:r>
            <a:r>
              <a:rPr lang="ru-RU" b="1" dirty="0"/>
              <a:t> на </a:t>
            </a:r>
            <a:r>
              <a:rPr lang="ru-RU" b="1" dirty="0" err="1"/>
              <a:t>изборния</a:t>
            </a:r>
            <a:r>
              <a:rPr lang="ru-RU" b="1" dirty="0"/>
              <a:t> </a:t>
            </a:r>
            <a:r>
              <a:rPr lang="ru-RU" b="1" dirty="0" err="1"/>
              <a:t>ден</a:t>
            </a:r>
            <a:endParaRPr lang="ru-RU" b="1" dirty="0"/>
          </a:p>
          <a:p>
            <a:r>
              <a:rPr lang="bg-BG" dirty="0"/>
              <a:t>Изборният ден приключва в </a:t>
            </a:r>
            <a:r>
              <a:rPr lang="bg-BG" dirty="0">
                <a:solidFill>
                  <a:srgbClr val="C00000"/>
                </a:solidFill>
              </a:rPr>
              <a:t>20</a:t>
            </a:r>
            <a:r>
              <a:rPr lang="en-US" dirty="0">
                <a:solidFill>
                  <a:srgbClr val="C00000"/>
                </a:solidFill>
              </a:rPr>
              <a:t>:</a:t>
            </a:r>
            <a:r>
              <a:rPr lang="bg-BG" dirty="0">
                <a:solidFill>
                  <a:srgbClr val="C00000"/>
                </a:solidFill>
              </a:rPr>
              <a:t>00 часа.</a:t>
            </a:r>
            <a:endParaRPr lang="bg-BG" dirty="0"/>
          </a:p>
          <a:p>
            <a:pPr algn="just" fontAlgn="auto"/>
            <a:r>
              <a:rPr lang="bg-BG" dirty="0"/>
              <a:t>Когато пред изборното помещение в 20</a:t>
            </a:r>
            <a:r>
              <a:rPr lang="en-US" dirty="0"/>
              <a:t>:</a:t>
            </a:r>
            <a:r>
              <a:rPr lang="bg-BG" dirty="0"/>
              <a:t>00 часа няма избиратели, председателят на СИК обявява гласуването за приключило.</a:t>
            </a:r>
            <a:endParaRPr lang="bg-BG" i="1" dirty="0"/>
          </a:p>
          <a:p>
            <a:pPr algn="just"/>
            <a:r>
              <a:rPr lang="bg-BG" dirty="0">
                <a:solidFill>
                  <a:srgbClr val="C00000"/>
                </a:solidFill>
              </a:rPr>
              <a:t>Когато в 20</a:t>
            </a:r>
            <a:r>
              <a:rPr lang="en-US" dirty="0">
                <a:solidFill>
                  <a:srgbClr val="C00000"/>
                </a:solidFill>
              </a:rPr>
              <a:t>:</a:t>
            </a:r>
            <a:r>
              <a:rPr lang="bg-BG" dirty="0">
                <a:solidFill>
                  <a:srgbClr val="C00000"/>
                </a:solidFill>
              </a:rPr>
              <a:t>00 часа пред изборното помещение има негласували избиратели, председателят и секретарят на СИК установяват техния брой и самоличност. Негласувалите предават личните си карти/документите за самоличност на СИК. Само тези избиратели се допускат да гласуват, но не по-късно от 21</a:t>
            </a:r>
            <a:r>
              <a:rPr lang="en-US" dirty="0">
                <a:solidFill>
                  <a:srgbClr val="C00000"/>
                </a:solidFill>
              </a:rPr>
              <a:t>:</a:t>
            </a:r>
            <a:r>
              <a:rPr lang="bg-BG" dirty="0">
                <a:solidFill>
                  <a:srgbClr val="C00000"/>
                </a:solidFill>
              </a:rPr>
              <a:t>00 часа.</a:t>
            </a:r>
            <a:r>
              <a:rPr lang="en-US" dirty="0">
                <a:solidFill>
                  <a:srgbClr val="C00000"/>
                </a:solidFill>
              </a:rPr>
              <a:t> </a:t>
            </a: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21146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976664"/>
          </a:xfrm>
        </p:spPr>
        <p:txBody>
          <a:bodyPr>
            <a:normAutofit fontScale="92500" lnSpcReduction="10000"/>
          </a:bodyPr>
          <a:lstStyle/>
          <a:p>
            <a:r>
              <a:rPr lang="bg-BG" sz="3000" dirty="0"/>
              <a:t>След обявяване на края на гласуването член на СИК взема една от </a:t>
            </a:r>
            <a:r>
              <a:rPr lang="bg-BG" sz="3000" dirty="0" err="1"/>
              <a:t>смарт</a:t>
            </a:r>
            <a:r>
              <a:rPr lang="bg-BG" sz="3000" dirty="0"/>
              <a:t> картите с надпис „Член на СИК“ и я поставя в отвора на машината. На екрана с пръст се маркира ПИН-кода. След появата на надпис „Закриване на изборния ден“, същият се докосва с пръст, след което се въвежда отново ПИН-кода. Изчаква се отпечатването на финален протокол с всички данни от гласуването. След това се докосва надписа „Приключи“, след него надписа „Изключване“, след което се изважда </a:t>
            </a:r>
            <a:r>
              <a:rPr lang="bg-BG" sz="3000" dirty="0" err="1"/>
              <a:t>смарт</a:t>
            </a:r>
            <a:r>
              <a:rPr lang="bg-BG" sz="3000" dirty="0"/>
              <a:t> картата от машината. </a:t>
            </a:r>
            <a:r>
              <a:rPr lang="bg-BG" sz="3000" b="1" dirty="0"/>
              <a:t>Изваждат се двете флаш памети от машината и се поставят в плик, който се запечатва, подписва от членовете на СИК и подпечатва с печата на СИК.</a:t>
            </a:r>
            <a:endParaRPr lang="bg-BG" sz="30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558421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лавие 1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597535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bg-BG" b="1" dirty="0">
                <a:solidFill>
                  <a:srgbClr val="FF0000"/>
                </a:solidFill>
              </a:rPr>
              <a:t>   ГЛАСЪТ Е ДЕЙСТВИТЕЛЕН, КОГАТО :</a:t>
            </a:r>
          </a:p>
          <a:p>
            <a:pPr marL="0" indent="0">
              <a:buNone/>
            </a:pPr>
            <a:r>
              <a:rPr lang="bg-BG" b="1" dirty="0">
                <a:solidFill>
                  <a:srgbClr val="FF0000"/>
                </a:solidFill>
              </a:rPr>
              <a:t>ПРИ МАШИННОТО ГЛАСУВАНЕ ВСИЧКИ ГЛАСОВЕ СА ДЕЙСТВИТЕЛНИ ТАМ НЯМА НЕДЕЙСТВИТЕЛНОСТ. </a:t>
            </a:r>
          </a:p>
          <a:p>
            <a:pPr marL="0" indent="0" algn="just">
              <a:buNone/>
            </a:pPr>
            <a:r>
              <a:rPr lang="bg-BG" dirty="0"/>
              <a:t>- бюлетината е по установен образец;</a:t>
            </a:r>
          </a:p>
          <a:p>
            <a:pPr marL="0" indent="0" algn="just">
              <a:buNone/>
            </a:pPr>
            <a:r>
              <a:rPr lang="bg-BG" dirty="0"/>
              <a:t>- на гърба на бюлетината са положени </a:t>
            </a:r>
            <a:r>
              <a:rPr lang="bg-BG" b="1" dirty="0">
                <a:solidFill>
                  <a:srgbClr val="FF0000"/>
                </a:solidFill>
              </a:rPr>
              <a:t>два печата </a:t>
            </a:r>
            <a:r>
              <a:rPr lang="bg-BG" dirty="0"/>
              <a:t>на съответната СИК;</a:t>
            </a:r>
          </a:p>
          <a:p>
            <a:pPr marL="0" indent="0" algn="just">
              <a:buNone/>
            </a:pPr>
            <a:r>
              <a:rPr lang="bg-BG" dirty="0"/>
              <a:t>- върху бюлетината вотът на избирателя е отбелязан със знак „Х“ или „V“ с химикал, пишещ със син цвят, само в едно от квадратчетата за гласуване;</a:t>
            </a:r>
          </a:p>
          <a:p>
            <a:pPr marL="0" indent="0" algn="just">
              <a:buNone/>
            </a:pPr>
            <a:r>
              <a:rPr lang="bg-BG" dirty="0"/>
              <a:t>- знакът „Х“ или „V“ не навлиза в квадратче за гласуване за друга листа;</a:t>
            </a:r>
          </a:p>
          <a:p>
            <a:pPr marL="0" indent="0" algn="just">
              <a:buNone/>
            </a:pPr>
            <a:r>
              <a:rPr lang="bg-BG" dirty="0"/>
              <a:t>- върху бюлетината няма вписани символи и знаци, като букви, цифри и други знаци;</a:t>
            </a:r>
          </a:p>
          <a:p>
            <a:pPr algn="just">
              <a:buFontTx/>
              <a:buChar char="-"/>
            </a:pPr>
            <a:r>
              <a:rPr lang="bg-BG" dirty="0"/>
              <a:t>отбелязването е само в квадратчето </a:t>
            </a:r>
            <a:r>
              <a:rPr lang="bg-BG" b="1" dirty="0"/>
              <a:t>„Не подкрепям никого“ </a:t>
            </a:r>
          </a:p>
          <a:p>
            <a:pPr algn="just">
              <a:buFontTx/>
              <a:buChar char="-"/>
            </a:pPr>
            <a:r>
              <a:rPr lang="bg-BG" b="1" dirty="0"/>
              <a:t>АКО ИМАТЕ БЮЛЕТИНА В КОЯТО Е ОТБЕЛЯЗАНО В КВАДРАТЧЕТО ОБАЧЕ СА ЗАГРАДЕНИ 2 ПРЕФЕРЕНЦИИ , ТАЗИ БЮЛЕТИНА Е ДЕЙСТВИТЕЛНА, НО СЕ ОТЧИТА КАТО ДЕЙСТВИТЕЛЕН ГЛАС БЕЗ ПРЕФЕРЕНЦИЯ</a:t>
            </a:r>
          </a:p>
        </p:txBody>
      </p:sp>
    </p:spTree>
    <p:extLst>
      <p:ext uri="{BB962C8B-B14F-4D97-AF65-F5344CB8AC3E}">
        <p14:creationId xmlns:p14="http://schemas.microsoft.com/office/powerpoint/2010/main" val="29135333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904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bg-BG" b="1" dirty="0">
                <a:solidFill>
                  <a:srgbClr val="FF0000"/>
                </a:solidFill>
              </a:rPr>
              <a:t>ГЛАСЪТ Е НЕДЕЙСТВИТЕЛЕН, КОГАТО :</a:t>
            </a:r>
            <a:endParaRPr lang="bg-BG" dirty="0">
              <a:solidFill>
                <a:srgbClr val="FF0000"/>
              </a:solidFill>
            </a:endParaRPr>
          </a:p>
          <a:p>
            <a:pPr algn="just"/>
            <a:r>
              <a:rPr lang="bg-BG" sz="2600" dirty="0"/>
              <a:t>бюлетината </a:t>
            </a:r>
            <a:r>
              <a:rPr lang="bg-BG" sz="2600" b="1" dirty="0"/>
              <a:t>не е по образец</a:t>
            </a:r>
            <a:r>
              <a:rPr lang="bg-BG" sz="2600" dirty="0"/>
              <a:t>;</a:t>
            </a:r>
          </a:p>
          <a:p>
            <a:pPr algn="just"/>
            <a:r>
              <a:rPr lang="bg-BG" sz="2600" dirty="0"/>
              <a:t>бюлетината </a:t>
            </a:r>
            <a:r>
              <a:rPr lang="bg-BG" sz="2600" b="1" dirty="0"/>
              <a:t>НЕ СЪДЪРЖА ДВА БРОЯ ПЕЧАТИ</a:t>
            </a:r>
            <a:r>
              <a:rPr lang="bg-BG" sz="2600" dirty="0"/>
              <a:t>;</a:t>
            </a:r>
          </a:p>
          <a:p>
            <a:pPr algn="just"/>
            <a:r>
              <a:rPr lang="bg-BG" sz="2600" dirty="0"/>
              <a:t>в бюлетината </a:t>
            </a:r>
            <a:r>
              <a:rPr lang="bg-BG" sz="2600" b="1" dirty="0"/>
              <a:t>има вписани </a:t>
            </a:r>
            <a:r>
              <a:rPr lang="bg-BG" sz="2600" dirty="0"/>
              <a:t>символи и други знаци;</a:t>
            </a:r>
          </a:p>
          <a:p>
            <a:pPr algn="just"/>
            <a:r>
              <a:rPr lang="bg-BG" sz="2600" dirty="0"/>
              <a:t>знакът </a:t>
            </a:r>
            <a:r>
              <a:rPr lang="bg-BG" sz="2600" b="1" dirty="0"/>
              <a:t>„Х“ или „V“ не е отбелязан </a:t>
            </a:r>
            <a:r>
              <a:rPr lang="bg-BG" sz="2600" dirty="0"/>
              <a:t>с химикал, пишещ със </a:t>
            </a:r>
            <a:r>
              <a:rPr lang="bg-BG" sz="2600" b="1" dirty="0"/>
              <a:t>син цвят</a:t>
            </a:r>
            <a:r>
              <a:rPr lang="bg-BG" sz="2600" dirty="0"/>
              <a:t>;</a:t>
            </a:r>
          </a:p>
          <a:p>
            <a:pPr algn="just"/>
            <a:r>
              <a:rPr lang="bg-BG" sz="2600" dirty="0"/>
              <a:t> вотът на избирателя </a:t>
            </a:r>
            <a:r>
              <a:rPr lang="bg-BG" sz="2600" b="1" dirty="0"/>
              <a:t>не е отбелязан </a:t>
            </a:r>
            <a:r>
              <a:rPr lang="bg-BG" sz="2600" dirty="0"/>
              <a:t>със знак „Х“ или „V“;</a:t>
            </a:r>
          </a:p>
          <a:p>
            <a:pPr algn="just"/>
            <a:r>
              <a:rPr lang="bg-BG" sz="2600" dirty="0"/>
              <a:t>върху бюлетината </a:t>
            </a:r>
            <a:r>
              <a:rPr lang="bg-BG" sz="2600" b="1" dirty="0"/>
              <a:t>има отбелязване в повече от едно КВАДРАТЧЕ</a:t>
            </a:r>
            <a:r>
              <a:rPr lang="bg-BG" sz="2600" dirty="0"/>
              <a:t>;</a:t>
            </a:r>
          </a:p>
          <a:p>
            <a:pPr algn="just"/>
            <a:r>
              <a:rPr lang="bg-BG" sz="2600" dirty="0"/>
              <a:t>Когато намерената бюлетина, е с </a:t>
            </a:r>
            <a:r>
              <a:rPr lang="ru-RU" sz="2600" dirty="0" err="1"/>
              <a:t>неоткъснат</a:t>
            </a:r>
            <a:r>
              <a:rPr lang="ru-RU" sz="2600" dirty="0"/>
              <a:t> </a:t>
            </a:r>
            <a:r>
              <a:rPr lang="ru-RU" sz="2600" dirty="0" err="1"/>
              <a:t>отрязъкът</a:t>
            </a:r>
            <a:r>
              <a:rPr lang="ru-RU" sz="2600" dirty="0"/>
              <a:t> с </a:t>
            </a:r>
            <a:r>
              <a:rPr lang="ru-RU" sz="2600" dirty="0" err="1"/>
              <a:t>поредния</a:t>
            </a:r>
            <a:r>
              <a:rPr lang="ru-RU" sz="2600" dirty="0"/>
              <a:t> номер </a:t>
            </a:r>
            <a:r>
              <a:rPr lang="bg-BG" sz="2600" dirty="0"/>
              <a:t>и номера не съвпада с поредния номер на бюлетината в кочана. </a:t>
            </a:r>
            <a:endParaRPr lang="bg-BG" sz="2600" dirty="0">
              <a:solidFill>
                <a:srgbClr val="00B050"/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44644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065" y="260648"/>
            <a:ext cx="792088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4000" b="1" u="sng" dirty="0"/>
              <a:t>ДЕНЯТ ПРЕДИ ИЗБОРИТЕ</a:t>
            </a:r>
          </a:p>
          <a:p>
            <a:pPr algn="ctr"/>
            <a:endParaRPr lang="bg-BG" sz="2400" b="1" dirty="0"/>
          </a:p>
          <a:p>
            <a:pPr algn="ctr"/>
            <a:r>
              <a:rPr lang="bg-BG" sz="3200" dirty="0"/>
              <a:t>ЯВЕТЕ СЕ ЗА ПОЛУЧАВАНЕ НА ИЗБОРНИТЕ КНИЖА И ПОДРЕЖДАНЕ НА СЕКЦИЯТА НА </a:t>
            </a:r>
            <a:r>
              <a:rPr lang="en-US" sz="3200" b="1" dirty="0"/>
              <a:t>03</a:t>
            </a:r>
            <a:r>
              <a:rPr lang="bg-BG" sz="3200" b="1" dirty="0"/>
              <a:t> АПРИЛ 2021 /СЪБОТА/</a:t>
            </a:r>
          </a:p>
          <a:p>
            <a:pPr algn="ctr"/>
            <a:r>
              <a:rPr lang="bg-BG" sz="3200" b="1" dirty="0"/>
              <a:t>Ще бъдете уведомени от съответната общинска администрация къде ще си получите материалите.</a:t>
            </a:r>
          </a:p>
          <a:p>
            <a:pPr algn="r"/>
            <a:r>
              <a:rPr lang="bg-BG" sz="2800" b="1" dirty="0">
                <a:solidFill>
                  <a:schemeClr val="accent4">
                    <a:lumMod val="75000"/>
                  </a:schemeClr>
                </a:solidFill>
              </a:rPr>
              <a:t>За да сте сигурни, че сте извършили всички      необходими действия използвайте т.нар. </a:t>
            </a:r>
          </a:p>
          <a:p>
            <a:pPr algn="r"/>
            <a:r>
              <a:rPr lang="bg-BG" sz="2800" b="1" dirty="0">
                <a:solidFill>
                  <a:schemeClr val="accent4">
                    <a:lumMod val="75000"/>
                  </a:schemeClr>
                </a:solidFill>
              </a:rPr>
              <a:t>         „чек лист“, в който стъпка по стъпка е </a:t>
            </a:r>
          </a:p>
          <a:p>
            <a:pPr algn="r"/>
            <a:r>
              <a:rPr lang="bg-BG" sz="2800" b="1" dirty="0">
                <a:solidFill>
                  <a:schemeClr val="accent4">
                    <a:lumMod val="75000"/>
                  </a:schemeClr>
                </a:solidFill>
              </a:rPr>
              <a:t>               описано какво се очаква от Вас.- </a:t>
            </a:r>
            <a:r>
              <a:rPr lang="bg-BG" sz="2800" b="1" i="1" dirty="0">
                <a:solidFill>
                  <a:schemeClr val="accent4">
                    <a:lumMod val="75000"/>
                  </a:schemeClr>
                </a:solidFill>
              </a:rPr>
              <a:t> вижте в Методическите указания</a:t>
            </a:r>
            <a:endParaRPr lang="ru-RU" sz="2800" b="1" i="1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82306"/>
            <a:ext cx="188477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47252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flipH="1">
            <a:off x="1475656" y="2348879"/>
            <a:ext cx="6552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Сега моля погледнете помагалото което получихте за улеснение за попълване на протокола на СИК за да Ви разясня.</a:t>
            </a:r>
          </a:p>
        </p:txBody>
      </p:sp>
    </p:spTree>
    <p:extLst>
      <p:ext uri="{BB962C8B-B14F-4D97-AF65-F5344CB8AC3E}">
        <p14:creationId xmlns:p14="http://schemas.microsoft.com/office/powerpoint/2010/main" val="561942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22314"/>
          </a:xfrm>
        </p:spPr>
        <p:txBody>
          <a:bodyPr>
            <a:noAutofit/>
          </a:bodyPr>
          <a:lstStyle/>
          <a:p>
            <a:r>
              <a:rPr lang="ru-RU" sz="3200" dirty="0"/>
              <a:t>След като отворите избирателната кутия пребройте всички бюлетини в нея тъй като получената цифра ще ви трябва за протокола</a:t>
            </a:r>
            <a:br>
              <a:rPr lang="ru-RU" sz="3200" dirty="0"/>
            </a:br>
            <a:r>
              <a:rPr lang="ru-RU" sz="3200" dirty="0"/>
              <a:t>Бюлетините се подреждат на две отделни купчини – действителни и недействителни  </a:t>
            </a:r>
            <a:endParaRPr lang="bg-BG" sz="32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3645024"/>
            <a:ext cx="8229600" cy="24811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Купчините с действителни и с недействителни бюлетини се преброяват поотделно.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904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r>
              <a:rPr lang="en-US" sz="1600" dirty="0" smtClean="0"/>
              <a:t>http</a:t>
            </a:r>
            <a:r>
              <a:rPr lang="en-US" sz="1600" dirty="0"/>
              <a:t>://213.222.32.67/download/video/Izbori_2021/CIK.mp4</a:t>
            </a:r>
          </a:p>
          <a:p>
            <a:pPr marL="0" indent="0" algn="ctr">
              <a:buNone/>
            </a:pPr>
            <a:endParaRPr lang="en-US" sz="1600" dirty="0" smtClean="0"/>
          </a:p>
          <a:p>
            <a:pPr marL="0" indent="0" algn="ctr">
              <a:buNone/>
            </a:pPr>
            <a:endParaRPr lang="en-US" sz="1600" dirty="0"/>
          </a:p>
          <a:p>
            <a:pPr marL="0" indent="0" algn="ctr">
              <a:buNone/>
            </a:pPr>
            <a:r>
              <a:rPr lang="bg-BG" sz="1600" dirty="0" smtClean="0"/>
              <a:t>Въпроси</a:t>
            </a:r>
            <a:r>
              <a:rPr lang="bg-BG" sz="1600" dirty="0"/>
              <a:t>?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212976"/>
            <a:ext cx="3001516" cy="2713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180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065" y="260648"/>
            <a:ext cx="792088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В предизборния ден – 03.04.2021 г., представител на доставчика на специализираните устройства за машинно гласуване предава на председателя на СИК в присъствието на зам.-председател, секретар и членове на СИК, както следва:</a:t>
            </a:r>
          </a:p>
          <a:p>
            <a:r>
              <a:rPr lang="bg-BG" dirty="0"/>
              <a:t>2.1. Машина за гласуване с параван към нея.</a:t>
            </a:r>
          </a:p>
          <a:p>
            <a:r>
              <a:rPr lang="bg-BG" dirty="0"/>
              <a:t>2.2. Батерия за резервно захранване на машината.</a:t>
            </a:r>
          </a:p>
          <a:p>
            <a:r>
              <a:rPr lang="bg-BG" dirty="0"/>
              <a:t>2.3. Кутия за разписки от машинното гласуване.</a:t>
            </a:r>
          </a:p>
          <a:p>
            <a:r>
              <a:rPr lang="bg-BG" dirty="0"/>
              <a:t>2.4. Пет броя </a:t>
            </a:r>
            <a:r>
              <a:rPr lang="bg-BG" dirty="0" err="1"/>
              <a:t>смарт</a:t>
            </a:r>
            <a:r>
              <a:rPr lang="bg-BG" dirty="0"/>
              <a:t> карти (2 броя за членовете на СИК и 3 броя за избирателите).</a:t>
            </a:r>
          </a:p>
          <a:p>
            <a:r>
              <a:rPr lang="bg-BG" dirty="0"/>
              <a:t>2.5. Два броя флаш памет.</a:t>
            </a:r>
          </a:p>
          <a:p>
            <a:r>
              <a:rPr lang="bg-BG" dirty="0"/>
              <a:t>2.6. Запечатан плик с ПИН-код.</a:t>
            </a:r>
          </a:p>
          <a:p>
            <a:r>
              <a:rPr lang="bg-BG" dirty="0"/>
              <a:t>2.7. Един брой електрически удължител</a:t>
            </a:r>
            <a:r>
              <a:rPr lang="bg-BG" dirty="0" smtClean="0"/>
              <a:t>.</a:t>
            </a:r>
            <a:endParaRPr lang="en-US" dirty="0" smtClean="0"/>
          </a:p>
          <a:p>
            <a:r>
              <a:rPr lang="bg-BG" dirty="0"/>
              <a:t>На куфара, в който се намира машината за гласуване, има разпечатка с номера и адреса на секцията.</a:t>
            </a:r>
          </a:p>
          <a:p>
            <a:r>
              <a:rPr lang="bg-BG" dirty="0"/>
              <a:t>Ако номерът на доставената машина за гласуване не съответства на номера на секцията, не се подписва приемо-предавателен протокол, за което незабавно се уведомява РИК, която уведомява ЦИК.</a:t>
            </a:r>
          </a:p>
          <a:p>
            <a:endParaRPr lang="bg-BG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20052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065" y="260648"/>
            <a:ext cx="792088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Представителят </a:t>
            </a:r>
            <a:r>
              <a:rPr lang="bg-BG" dirty="0"/>
              <a:t>на доставчика, в присъствието на членовете на СИК, инсталира и тества машината за гласуване. След тестването машината разпечатва разписка за текущо състояние. Разписката, петте карти и ПИН-кодът се поставят в плик, който се запечатва и се подписва от присъстващите членове на СИК.</a:t>
            </a:r>
          </a:p>
          <a:p>
            <a:r>
              <a:rPr lang="bg-BG" dirty="0"/>
              <a:t>Председателят и секретарят на СИК (при отсъствие на председателя, на зам.-председателя на СИК) и представителят на доставчика подписват протокол за предаване и приемане на специализирано устройство за машинно гласуване (Приложение № 2 към методическите указания). Протоколът се съставя и подписва в три еднообразни екземпляра – един за СИК и два за доставчика.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726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5688632"/>
          </a:xfrm>
        </p:spPr>
        <p:txBody>
          <a:bodyPr>
            <a:normAutofit fontScale="90000"/>
          </a:bodyPr>
          <a:lstStyle/>
          <a:p>
            <a:r>
              <a:rPr lang="bg-BG" b="1" dirty="0"/>
              <a:t>ИЗБОРЕН ДЕН</a:t>
            </a:r>
            <a:br>
              <a:rPr lang="bg-BG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bg-BG" b="1" dirty="0"/>
              <a:t> 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b="1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dirty="0"/>
              <a:t/>
            </a:r>
            <a:br>
              <a:rPr lang="en-US" b="1" dirty="0"/>
            </a:br>
            <a:r>
              <a:rPr lang="bg-BG" b="1" dirty="0"/>
              <a:t>Начало: </a:t>
            </a:r>
            <a:r>
              <a:rPr lang="bg-BG" dirty="0">
                <a:solidFill>
                  <a:srgbClr val="FF0000"/>
                </a:solidFill>
              </a:rPr>
              <a:t>7:00 часа </a:t>
            </a:r>
            <a:r>
              <a:rPr lang="bg-BG" dirty="0"/>
              <a:t>на 04</a:t>
            </a:r>
            <a:r>
              <a:rPr lang="en-US" dirty="0"/>
              <a:t> </a:t>
            </a:r>
            <a:r>
              <a:rPr lang="bg-BG" dirty="0"/>
              <a:t>АПРИЛ 2021 г.</a:t>
            </a:r>
            <a:r>
              <a:rPr lang="bg-BG" sz="4000" dirty="0"/>
              <a:t/>
            </a:r>
            <a:br>
              <a:rPr lang="bg-BG" sz="4000" dirty="0"/>
            </a:br>
            <a:r>
              <a:rPr lang="bg-BG" sz="4000" dirty="0"/>
              <a:t>	</a:t>
            </a:r>
            <a:r>
              <a:rPr lang="bg-BG" sz="4000" dirty="0">
                <a:solidFill>
                  <a:srgbClr val="C00000"/>
                </a:solidFill>
              </a:rPr>
              <a:t>ЯВЕТЕ СЕ 15 МИН ПО-РАНО.</a:t>
            </a:r>
            <a:br>
              <a:rPr lang="bg-BG" sz="4000" dirty="0">
                <a:solidFill>
                  <a:srgbClr val="C00000"/>
                </a:solidFill>
              </a:rPr>
            </a:br>
            <a:r>
              <a:rPr lang="bg-BG" sz="4000" dirty="0"/>
              <a:t/>
            </a:r>
            <a:br>
              <a:rPr lang="bg-BG" sz="4000" dirty="0"/>
            </a:br>
            <a:endParaRPr lang="bg-BG" dirty="0"/>
          </a:p>
        </p:txBody>
      </p:sp>
      <p:pic>
        <p:nvPicPr>
          <p:cNvPr id="8194" name="Picture 2" descr="C:\Program Files\Microsoft Office\MEDIA\CAGCAT10\j023413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872207" cy="183770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24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76064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bg-BG" b="1" dirty="0"/>
              <a:t> </a:t>
            </a:r>
            <a:r>
              <a:rPr lang="bg-BG" dirty="0"/>
              <a:t/>
            </a:r>
            <a:br>
              <a:rPr lang="bg-BG" dirty="0"/>
            </a:br>
            <a:r>
              <a:rPr lang="bg-BG" sz="8000" dirty="0"/>
              <a:t> </a:t>
            </a:r>
          </a:p>
          <a:p>
            <a:pPr marL="0" indent="0" algn="ctr" fontAlgn="ctr">
              <a:buNone/>
            </a:pPr>
            <a:r>
              <a:rPr lang="bg-BG" sz="8000" b="1" u="sng" dirty="0"/>
              <a:t>В </a:t>
            </a:r>
            <a:r>
              <a:rPr lang="bg-BG" sz="80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7:00 ЧАСА </a:t>
            </a:r>
            <a:r>
              <a:rPr lang="bg-BG" sz="8000" b="1" u="sng" dirty="0"/>
              <a:t>ПРОВЕРЕТЕ НАЛИЦЕ ЛИ СА ПОВЕЧЕ ОТ ПОЛОВИНАТА ОТ ЧЛЕНОВЕТЕ НА СИК.</a:t>
            </a:r>
          </a:p>
          <a:p>
            <a:pPr marL="0" indent="0" algn="just" fontAlgn="ctr">
              <a:buNone/>
            </a:pPr>
            <a:r>
              <a:rPr lang="bg-BG" sz="8000" dirty="0"/>
              <a:t> </a:t>
            </a:r>
          </a:p>
          <a:p>
            <a:pPr marL="0" indent="0" algn="ctr" fontAlgn="ctr">
              <a:buNone/>
            </a:pPr>
            <a:r>
              <a:rPr lang="bg-BG" sz="8000" b="1" dirty="0">
                <a:solidFill>
                  <a:srgbClr val="FF0000"/>
                </a:solidFill>
              </a:rPr>
              <a:t>Отворете изборното помещение в 7:00 часа, </a:t>
            </a:r>
            <a:endParaRPr lang="en-US" sz="8000" b="1" dirty="0">
              <a:solidFill>
                <a:srgbClr val="FF0000"/>
              </a:solidFill>
            </a:endParaRPr>
          </a:p>
          <a:p>
            <a:pPr marL="0" indent="0" algn="ctr" fontAlgn="ctr">
              <a:buNone/>
            </a:pPr>
            <a:r>
              <a:rPr lang="bg-BG" sz="8000" b="1" dirty="0"/>
              <a:t>само</a:t>
            </a:r>
            <a:r>
              <a:rPr lang="bg-BG" sz="8000" dirty="0"/>
              <a:t> ако са налице: </a:t>
            </a:r>
          </a:p>
          <a:p>
            <a:pPr marL="0" indent="0" algn="ctr" fontAlgn="ctr">
              <a:buNone/>
            </a:pPr>
            <a:r>
              <a:rPr lang="bg-BG" sz="8000" dirty="0">
                <a:solidFill>
                  <a:srgbClr val="FF0000"/>
                </a:solidFill>
              </a:rPr>
              <a:t>5 членове в 9-членни СИК</a:t>
            </a:r>
          </a:p>
          <a:p>
            <a:pPr marL="0" indent="0" algn="ctr" fontAlgn="ctr">
              <a:buNone/>
            </a:pPr>
            <a:r>
              <a:rPr lang="bg-BG" sz="8000" dirty="0">
                <a:solidFill>
                  <a:srgbClr val="FF0000"/>
                </a:solidFill>
              </a:rPr>
              <a:t>4 членове за 7-членни СИК.</a:t>
            </a:r>
          </a:p>
          <a:p>
            <a:pPr marL="0" indent="0" algn="ctr" fontAlgn="ctr">
              <a:buNone/>
            </a:pPr>
            <a:r>
              <a:rPr lang="bg-BG" sz="8000" dirty="0"/>
              <a:t> </a:t>
            </a:r>
            <a:br>
              <a:rPr lang="bg-BG" sz="8000" dirty="0"/>
            </a:br>
            <a:r>
              <a:rPr lang="bg-BG" sz="8000" b="1" u="sng" dirty="0"/>
              <a:t>АКО В 7:00 ЧАСА СТЕ ПО-МАЛКО ОТ ПОСОЧЕНАТА БРОЙКА – НЕ ОТВАРЯЙТЕ ИЗБОРНОТО ПОМЕЩЕНИЕ</a:t>
            </a:r>
            <a:r>
              <a:rPr lang="en-US" sz="8000" u="sng" dirty="0"/>
              <a:t>.</a:t>
            </a:r>
            <a:r>
              <a:rPr lang="bg-BG" sz="8000" u="sng" dirty="0"/>
              <a:t> </a:t>
            </a:r>
            <a:endParaRPr lang="en-US" sz="8000" u="sng" dirty="0"/>
          </a:p>
          <a:p>
            <a:pPr marL="0" indent="0" algn="just" fontAlgn="ctr">
              <a:buNone/>
            </a:pPr>
            <a:endParaRPr lang="bg-BG" sz="8000" dirty="0"/>
          </a:p>
          <a:p>
            <a:pPr marL="0" indent="0" algn="just" fontAlgn="ctr">
              <a:buNone/>
            </a:pPr>
            <a:r>
              <a:rPr lang="bg-BG" sz="8000" dirty="0"/>
              <a:t>Председателят или заместващото го лице на СИК уведомява </a:t>
            </a:r>
            <a:r>
              <a:rPr lang="bg-BG" sz="8000" b="1" dirty="0"/>
              <a:t>незабавно</a:t>
            </a:r>
            <a:r>
              <a:rPr lang="bg-BG" sz="8000" dirty="0"/>
              <a:t> </a:t>
            </a:r>
            <a:r>
              <a:rPr lang="bg-BG" sz="8000" b="1" dirty="0"/>
              <a:t>РИК,</a:t>
            </a:r>
            <a:r>
              <a:rPr lang="bg-BG" sz="8000" dirty="0"/>
              <a:t> кой член на СИК отсъства. </a:t>
            </a:r>
          </a:p>
          <a:p>
            <a:pPr marL="0" indent="0" algn="just" fontAlgn="ctr">
              <a:buNone/>
            </a:pPr>
            <a:endParaRPr lang="bg-BG" sz="8000" dirty="0"/>
          </a:p>
          <a:p>
            <a:pPr marL="0" indent="0" algn="just" fontAlgn="ctr">
              <a:buNone/>
            </a:pPr>
            <a:r>
              <a:rPr lang="bg-BG" sz="8000" dirty="0"/>
              <a:t>След явяването на повече от половината от членовете на СИК, председателят на СИК открива изборния ден.</a:t>
            </a:r>
          </a:p>
          <a:p>
            <a:pPr marL="0" indent="0" algn="just" fontAlgn="ctr">
              <a:buNone/>
            </a:pPr>
            <a:endParaRPr lang="en-US" sz="7400" dirty="0"/>
          </a:p>
          <a:p>
            <a:pPr marL="0" indent="0" algn="just" fontAlgn="ctr">
              <a:buNone/>
            </a:pPr>
            <a:endParaRPr lang="en-US" sz="7400" dirty="0"/>
          </a:p>
          <a:p>
            <a:pPr marL="0" indent="0" algn="just" fontAlgn="ctr">
              <a:buNone/>
            </a:pPr>
            <a:endParaRPr lang="en-US" sz="7400" dirty="0"/>
          </a:p>
          <a:p>
            <a:pPr marL="0" indent="0" algn="just" fontAlgn="ctr">
              <a:buNone/>
            </a:pP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07103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544616"/>
          </a:xfrm>
        </p:spPr>
        <p:txBody>
          <a:bodyPr>
            <a:normAutofit fontScale="62500" lnSpcReduction="20000"/>
          </a:bodyPr>
          <a:lstStyle/>
          <a:p>
            <a:pPr marL="0" indent="0" algn="ctr" fontAlgn="ctr">
              <a:buNone/>
            </a:pPr>
            <a:endParaRPr lang="bg-BG" b="1" dirty="0"/>
          </a:p>
          <a:p>
            <a:pPr marL="0" indent="0" algn="ctr" fontAlgn="ctr">
              <a:buNone/>
            </a:pPr>
            <a:r>
              <a:rPr lang="bg-BG" b="1" dirty="0"/>
              <a:t>След отваряне на изборното помещение: </a:t>
            </a:r>
            <a:r>
              <a:rPr lang="bg-BG" b="1" dirty="0">
                <a:solidFill>
                  <a:schemeClr val="bg2">
                    <a:lumMod val="50000"/>
                  </a:schemeClr>
                </a:solidFill>
              </a:rPr>
              <a:t>използвайте т.нар. „чек лист“, в който стъпка по стъпка е  описано какво се очаква от Вас.- </a:t>
            </a:r>
            <a:r>
              <a:rPr lang="bg-BG" b="1" i="1" dirty="0">
                <a:solidFill>
                  <a:schemeClr val="bg2">
                    <a:lumMod val="50000"/>
                  </a:schemeClr>
                </a:solidFill>
              </a:rPr>
              <a:t>вижте в Методическите указания</a:t>
            </a:r>
            <a:endParaRPr lang="ru-RU" b="1" i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 fontAlgn="ctr">
              <a:buNone/>
            </a:pPr>
            <a:endParaRPr lang="ru-RU" dirty="0"/>
          </a:p>
          <a:p>
            <a:pPr marL="0" indent="0" algn="just" fontAlgn="ctr">
              <a:buNone/>
            </a:pPr>
            <a:r>
              <a:rPr lang="bg-BG" dirty="0"/>
              <a:t> </a:t>
            </a:r>
            <a:br>
              <a:rPr lang="bg-BG" dirty="0"/>
            </a:br>
            <a:r>
              <a:rPr lang="bg-BG" dirty="0"/>
              <a:t>Проверете налице ли са изборните книжа и материали.</a:t>
            </a:r>
          </a:p>
          <a:p>
            <a:pPr marL="0" indent="0" algn="just" fontAlgn="ctr">
              <a:buNone/>
            </a:pPr>
            <a:r>
              <a:rPr lang="bg-BG" dirty="0"/>
              <a:t>  </a:t>
            </a:r>
          </a:p>
          <a:p>
            <a:pPr marL="0" indent="0" algn="just" fontAlgn="ctr">
              <a:buNone/>
            </a:pPr>
            <a:r>
              <a:rPr lang="bg-BG" b="1" u="sng" dirty="0"/>
              <a:t>Маркирайте печата на СИК </a:t>
            </a:r>
            <a:r>
              <a:rPr lang="bg-BG" dirty="0"/>
              <a:t>и изгответе протокол за маркиране на печата в два екземпляра. </a:t>
            </a:r>
          </a:p>
          <a:p>
            <a:pPr marL="0" indent="0" algn="just" fontAlgn="ctr">
              <a:buNone/>
            </a:pPr>
            <a:r>
              <a:rPr lang="bg-BG" b="1" u="sng" dirty="0"/>
              <a:t>Запечатайте с хартиени ленти </a:t>
            </a:r>
            <a:r>
              <a:rPr lang="bg-BG" dirty="0"/>
              <a:t>избирателната кутия</a:t>
            </a:r>
            <a:r>
              <a:rPr lang="en-US" dirty="0"/>
              <a:t> </a:t>
            </a:r>
            <a:r>
              <a:rPr lang="bg-BG" dirty="0"/>
              <a:t>и кутията за отрязъците. Хартиените ленти се подпечатват с печата на СИК и подписват от присъстващите членове на комисията.</a:t>
            </a:r>
          </a:p>
          <a:p>
            <a:pPr marL="0" indent="0" algn="just" fontAlgn="ctr">
              <a:buNone/>
            </a:pPr>
            <a:r>
              <a:rPr lang="ru-RU" dirty="0"/>
              <a:t>Председателят разпечатва пакета с бюлетините, откъсва една </a:t>
            </a:r>
            <a:r>
              <a:rPr lang="ru-RU" b="1" dirty="0"/>
              <a:t>бюлетина</a:t>
            </a:r>
            <a:r>
              <a:rPr lang="ru-RU" dirty="0"/>
              <a:t> от кочана, с големи букви по диагонал изписва </a:t>
            </a:r>
            <a:r>
              <a:rPr lang="ru-RU" b="1" dirty="0"/>
              <a:t>„ОБРАЗЕЦ“ </a:t>
            </a:r>
            <a:r>
              <a:rPr lang="ru-RU" dirty="0"/>
              <a:t>и я залепва като образец на таблото пред избирателната секция.</a:t>
            </a:r>
            <a:endParaRPr lang="bg-BG" dirty="0"/>
          </a:p>
          <a:p>
            <a:pPr marL="0" indent="0" algn="just" fontAlgn="ctr">
              <a:buNone/>
            </a:pPr>
            <a:endParaRPr lang="bg-BG" dirty="0"/>
          </a:p>
          <a:p>
            <a:pPr marL="0" indent="0" algn="ctr" fontAlgn="ctr">
              <a:buNone/>
            </a:pPr>
            <a:r>
              <a:rPr lang="bg-BG" b="1" dirty="0"/>
              <a:t>РАЗПРЕДЕЛЕТЕ ФУНКЦИИТЕ НА ВСЕКИ ЧЛЕН НА СИК. </a:t>
            </a:r>
          </a:p>
          <a:p>
            <a:pPr marL="0" indent="0" algn="ctr" fontAlgn="ctr">
              <a:buNone/>
            </a:pPr>
            <a:r>
              <a:rPr lang="bg-BG" sz="4000" b="1" dirty="0"/>
              <a:t>ПРАВИ СЕ С ПИСМЕНО РЕШЕНИЕ (виж бланката)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1978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marL="0" indent="0" algn="ctr" fontAlgn="ctr">
              <a:buNone/>
            </a:pPr>
            <a:r>
              <a:rPr lang="bg-BG" b="1" dirty="0" smtClean="0"/>
              <a:t>СТАРТИРАНЕ НА МАШИНАТА</a:t>
            </a:r>
            <a:endParaRPr lang="bg-BG" b="1" dirty="0"/>
          </a:p>
          <a:p>
            <a:r>
              <a:rPr lang="bg-BG" dirty="0"/>
              <a:t>3.6. Действията по активиране на машината за гласуване са следните:</a:t>
            </a:r>
          </a:p>
          <a:p>
            <a:r>
              <a:rPr lang="bg-BG" dirty="0"/>
              <a:t>3.6.1. Машината за гласуване се стартира чрез натискане на бутон, разположен от лявата й страна (намира се зад капаче). След стартиране на машината капачето се пломбира с пластмасова пломба, намираща се в куфара.</a:t>
            </a:r>
          </a:p>
          <a:p>
            <a:r>
              <a:rPr lang="bg-BG" dirty="0"/>
              <a:t>3.6.2. Една от картите с надпис „Член на СИК“ се поставя в отвора на машината, разположен в долната й част.</a:t>
            </a:r>
          </a:p>
          <a:p>
            <a:r>
              <a:rPr lang="bg-BG" dirty="0"/>
              <a:t>3.6.3. На екрана с пръст се маркира ПИН-кода.</a:t>
            </a:r>
          </a:p>
          <a:p>
            <a:r>
              <a:rPr lang="bg-BG" dirty="0"/>
              <a:t>3.6.4. След появата на надпис „Откриване на изборния ден“, същият се докосва с пръст, след което се въвежда отново ПИН-кода.</a:t>
            </a:r>
          </a:p>
          <a:p>
            <a:r>
              <a:rPr lang="bg-BG" dirty="0"/>
              <a:t>3.6.5. Изчаква се отпечатването на начален протокол, от който е видно, че няма никакви предварително отчетени гласове.</a:t>
            </a:r>
          </a:p>
          <a:p>
            <a:r>
              <a:rPr lang="bg-BG" dirty="0"/>
              <a:t>3.6.6. Докосва се надписа „Приключи“ и се изважда картата от машината, която вече е активирана за гласуване.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18120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95536" y="404664"/>
            <a:ext cx="8496944" cy="5688632"/>
          </a:xfrm>
        </p:spPr>
        <p:txBody>
          <a:bodyPr>
            <a:normAutofit/>
          </a:bodyPr>
          <a:lstStyle/>
          <a:p>
            <a:pPr algn="just" fontAlgn="ctr"/>
            <a:endParaRPr lang="bg-BG" dirty="0"/>
          </a:p>
          <a:p>
            <a:pPr marL="0" indent="0" algn="just" fontAlgn="ctr">
              <a:buNone/>
            </a:pPr>
            <a:r>
              <a:rPr lang="bg-BG" b="1" dirty="0"/>
              <a:t>Поканете явилите се избиратели да гласуват</a:t>
            </a:r>
          </a:p>
          <a:p>
            <a:pPr marL="0" indent="0" algn="ctr" fontAlgn="ctr">
              <a:buNone/>
            </a:pPr>
            <a:r>
              <a:rPr lang="bg-BG" dirty="0">
                <a:solidFill>
                  <a:srgbClr val="FF0000"/>
                </a:solidFill>
              </a:rPr>
              <a:t>При откриване на изборния ден могат да присъстват: </a:t>
            </a:r>
          </a:p>
          <a:p>
            <a:pPr marL="0" indent="0" algn="just" fontAlgn="ctr">
              <a:buNone/>
            </a:pPr>
            <a:r>
              <a:rPr lang="bg-BG" b="1" dirty="0"/>
              <a:t>избиратели, кандидати, застъпници,</a:t>
            </a:r>
            <a:br>
              <a:rPr lang="bg-BG" b="1" dirty="0"/>
            </a:br>
            <a:r>
              <a:rPr lang="bg-BG" b="1" dirty="0"/>
              <a:t>наблюдатели,</a:t>
            </a:r>
            <a:r>
              <a:rPr lang="bg-BG" b="1" dirty="0">
                <a:solidFill>
                  <a:srgbClr val="00B050"/>
                </a:solidFill>
              </a:rPr>
              <a:t> </a:t>
            </a:r>
            <a:r>
              <a:rPr lang="bg-BG" b="1" dirty="0"/>
              <a:t>представители на партии и коалиции, които са регистрирани в РИК, представители на средствата за масово осведомяване.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44385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1811</TotalTime>
  <Words>2611</Words>
  <Application>Microsoft Office PowerPoint</Application>
  <PresentationFormat>Презентация на цял екран (4:3)</PresentationFormat>
  <Paragraphs>160</Paragraphs>
  <Slides>22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тема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ИЗБОРЕН ДЕН      Начало: 7:00 часа на 04 АПРИЛ 2021 г.  ЯВЕТЕ СЕ 15 МИН ПО-РАНО.  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МАШИННО ГЛАСУВАНЕ</vt:lpstr>
      <vt:lpstr>Презентация на PowerPoint</vt:lpstr>
      <vt:lpstr>Гласуване при сгрешена бюлетина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След като отворите избирателната кутия пребройте всички бюлетини в нея тъй като получената цифра ще ви трябва за протокола Бюлетините се подреждат на две отделни купчини – действителни и недействителни  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ИЗБОРЕН ДЕН 7,00 часа на 06 ноември 2016 г., но не по-късно от 8,00 часа (само при липса на кворум в 7,00 часа).</dc:title>
  <dc:creator>USER1</dc:creator>
  <cp:lastModifiedBy>ТАНЯ ИВАНОВА СТОЯНОВА-РАНГЕЛОВА</cp:lastModifiedBy>
  <cp:revision>210</cp:revision>
  <dcterms:created xsi:type="dcterms:W3CDTF">2016-10-25T12:57:07Z</dcterms:created>
  <dcterms:modified xsi:type="dcterms:W3CDTF">2021-03-26T13:18:51Z</dcterms:modified>
</cp:coreProperties>
</file>