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307" r:id="rId3"/>
    <p:sldId id="256" r:id="rId4"/>
    <p:sldId id="257" r:id="rId5"/>
    <p:sldId id="258" r:id="rId6"/>
    <p:sldId id="259" r:id="rId7"/>
    <p:sldId id="260" r:id="rId8"/>
    <p:sldId id="291" r:id="rId9"/>
    <p:sldId id="261" r:id="rId10"/>
    <p:sldId id="262" r:id="rId11"/>
    <p:sldId id="308" r:id="rId12"/>
    <p:sldId id="263" r:id="rId13"/>
    <p:sldId id="301" r:id="rId14"/>
    <p:sldId id="273" r:id="rId15"/>
    <p:sldId id="274" r:id="rId16"/>
    <p:sldId id="294" r:id="rId17"/>
    <p:sldId id="267" r:id="rId18"/>
    <p:sldId id="278" r:id="rId19"/>
    <p:sldId id="302" r:id="rId20"/>
    <p:sldId id="295" r:id="rId21"/>
    <p:sldId id="298" r:id="rId22"/>
    <p:sldId id="313" r:id="rId23"/>
    <p:sldId id="299" r:id="rId24"/>
    <p:sldId id="300" r:id="rId25"/>
    <p:sldId id="305" r:id="rId26"/>
    <p:sldId id="311" r:id="rId27"/>
    <p:sldId id="306" r:id="rId28"/>
    <p:sldId id="293" r:id="rId29"/>
    <p:sldId id="281" r:id="rId30"/>
    <p:sldId id="304" r:id="rId31"/>
    <p:sldId id="314" r:id="rId3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ъл стил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4641" autoAdjust="0"/>
  </p:normalViewPr>
  <p:slideViewPr>
    <p:cSldViewPr>
      <p:cViewPr varScale="1">
        <p:scale>
          <a:sx n="84" d="100"/>
          <a:sy n="84" d="100"/>
        </p:scale>
        <p:origin x="168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31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21.3.2021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21.3.2021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21.3.2021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21.3.2021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21.3.2021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21.3.2021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21.3.2021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21.3.2021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21.3.2021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21.3.2021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21.3.2021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21.3.2021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789128"/>
            <a:ext cx="792088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ctr"/>
            <a:r>
              <a:rPr lang="ru-RU" sz="3000" dirty="0">
                <a:latin typeface="Book Antiqua" panose="02040602050305030304" pitchFamily="18" charset="0"/>
              </a:rPr>
              <a:t>В ИЗБОРНИЯ ДЕН, ЗА ВСИЧКИ ВЪЗНИКВАЩИ ВЪПРОСИ ТЪРСЕТЕ </a:t>
            </a:r>
            <a:r>
              <a:rPr lang="ru-RU" sz="3000" dirty="0" smtClean="0">
                <a:latin typeface="Book Antiqua" panose="02040602050305030304" pitchFamily="18" charset="0"/>
              </a:rPr>
              <a:t>ОТГОВОР В КНИЖКИТЕ С УКАЗАНИЯ ИЛИ СЕ ОБАДЕТЕ В </a:t>
            </a:r>
            <a:endParaRPr lang="ru-RU" sz="3000" dirty="0" smtClean="0">
              <a:latin typeface="Book Antiqua" panose="02040602050305030304" pitchFamily="18" charset="0"/>
            </a:endParaRPr>
          </a:p>
          <a:p>
            <a:pPr algn="ctr"/>
            <a:r>
              <a:rPr lang="bg-BG" sz="3000" dirty="0" smtClean="0">
                <a:latin typeface="Book Antiqua" panose="02040602050305030304" pitchFamily="18" charset="0"/>
              </a:rPr>
              <a:t>РАЙОННА</a:t>
            </a:r>
            <a:r>
              <a:rPr lang="ru-RU" sz="3000" dirty="0" smtClean="0">
                <a:latin typeface="Book Antiqua" panose="02040602050305030304" pitchFamily="18" charset="0"/>
              </a:rPr>
              <a:t> </a:t>
            </a:r>
            <a:r>
              <a:rPr lang="ru-RU" sz="3000" dirty="0" smtClean="0">
                <a:latin typeface="Book Antiqua" panose="02040602050305030304" pitchFamily="18" charset="0"/>
              </a:rPr>
              <a:t>ИЗБИРАТЕЛНА КОМИСИЯ! </a:t>
            </a:r>
            <a:endParaRPr lang="en-US" sz="3000" dirty="0" smtClean="0">
              <a:latin typeface="Book Antiqua" panose="02040602050305030304" pitchFamily="18" charset="0"/>
            </a:endParaRPr>
          </a:p>
          <a:p>
            <a:pPr algn="ctr"/>
            <a:endParaRPr lang="en-US" sz="3000" dirty="0" smtClean="0">
              <a:latin typeface="Book Antiqua" panose="02040602050305030304" pitchFamily="18" charset="0"/>
            </a:endParaRPr>
          </a:p>
          <a:p>
            <a:pPr algn="ctr"/>
            <a:r>
              <a:rPr lang="ru-RU" sz="3000" b="1" dirty="0" err="1" smtClean="0">
                <a:latin typeface="Book Antiqua" panose="02040602050305030304" pitchFamily="18" charset="0"/>
              </a:rPr>
              <a:t>Телефони</a:t>
            </a:r>
            <a:r>
              <a:rPr lang="ru-RU" sz="3000" b="1" dirty="0" smtClean="0">
                <a:latin typeface="Book Antiqua" panose="02040602050305030304" pitchFamily="18" charset="0"/>
              </a:rPr>
              <a:t> </a:t>
            </a:r>
            <a:r>
              <a:rPr lang="ru-RU" sz="3000" b="1" dirty="0" smtClean="0">
                <a:latin typeface="Book Antiqua" panose="02040602050305030304" pitchFamily="18" charset="0"/>
              </a:rPr>
              <a:t>за </a:t>
            </a:r>
            <a:r>
              <a:rPr lang="ru-RU" sz="3000" b="1" dirty="0" err="1" smtClean="0">
                <a:latin typeface="Book Antiqua" panose="02040602050305030304" pitchFamily="18" charset="0"/>
              </a:rPr>
              <a:t>връзка</a:t>
            </a:r>
            <a:r>
              <a:rPr lang="ru-RU" sz="3000" b="1" dirty="0" smtClean="0">
                <a:latin typeface="Book Antiqua" panose="02040602050305030304" pitchFamily="18" charset="0"/>
              </a:rPr>
              <a:t> </a:t>
            </a:r>
            <a:r>
              <a:rPr lang="bg-BG" sz="3000" b="1" dirty="0" smtClean="0">
                <a:latin typeface="Book Antiqua" panose="02040602050305030304" pitchFamily="18" charset="0"/>
              </a:rPr>
              <a:t>са налични</a:t>
            </a:r>
            <a:r>
              <a:rPr lang="ru-RU" sz="3000" b="1" dirty="0" smtClean="0">
                <a:latin typeface="Book Antiqua" panose="02040602050305030304" pitchFamily="18" charset="0"/>
              </a:rPr>
              <a:t> в папките от </a:t>
            </a:r>
            <a:r>
              <a:rPr lang="ru-RU" sz="3000" b="1" dirty="0" err="1" smtClean="0">
                <a:latin typeface="Book Antiqua" panose="02040602050305030304" pitchFamily="18" charset="0"/>
              </a:rPr>
              <a:t>общината</a:t>
            </a:r>
            <a:r>
              <a:rPr lang="ru-RU" sz="3000" b="1" dirty="0">
                <a:latin typeface="Book Antiqua" panose="0204060205030503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8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1"/>
          <p:cNvSpPr>
            <a:spLocks noGrp="1"/>
          </p:cNvSpPr>
          <p:nvPr>
            <p:ph idx="1"/>
          </p:nvPr>
        </p:nvSpPr>
        <p:spPr>
          <a:xfrm>
            <a:off x="395288" y="116632"/>
            <a:ext cx="8229600" cy="6696744"/>
          </a:xfrm>
        </p:spPr>
        <p:txBody>
          <a:bodyPr>
            <a:noAutofit/>
          </a:bodyPr>
          <a:lstStyle/>
          <a:p>
            <a:pPr algn="just">
              <a:buFont typeface="Calibri" pitchFamily="34" charset="0"/>
              <a:buChar char="⁻"/>
            </a:pPr>
            <a:r>
              <a:rPr lang="bg-BG" sz="1800" dirty="0">
                <a:solidFill>
                  <a:srgbClr val="FF0000"/>
                </a:solidFill>
              </a:rPr>
              <a:t>Вписвате данните от документа за самоличност в избирателния </a:t>
            </a:r>
            <a:r>
              <a:rPr lang="bg-BG" sz="1800" dirty="0" smtClean="0">
                <a:solidFill>
                  <a:srgbClr val="FF0000"/>
                </a:solidFill>
              </a:rPr>
              <a:t>списък</a:t>
            </a:r>
            <a:r>
              <a:rPr lang="bg-BG" sz="1800" dirty="0">
                <a:solidFill>
                  <a:srgbClr val="FF0000"/>
                </a:solidFill>
              </a:rPr>
              <a:t> </a:t>
            </a:r>
            <a:r>
              <a:rPr lang="bg-BG" sz="1800" dirty="0" smtClean="0">
                <a:solidFill>
                  <a:srgbClr val="FF0000"/>
                </a:solidFill>
              </a:rPr>
              <a:t>– </a:t>
            </a:r>
            <a:r>
              <a:rPr lang="bg-BG" sz="1800" b="1" dirty="0" smtClean="0">
                <a:solidFill>
                  <a:srgbClr val="FF0000"/>
                </a:solidFill>
              </a:rPr>
              <a:t>НЕ ДИКТУВАЙТЕ ЛИЧНИ ДАННИ НА ГЛАС</a:t>
            </a:r>
          </a:p>
          <a:p>
            <a:pPr algn="just">
              <a:buFont typeface="Calibri" pitchFamily="34" charset="0"/>
              <a:buChar char="⁻"/>
            </a:pPr>
            <a:r>
              <a:rPr lang="bg-BG" sz="1800" b="1" dirty="0" smtClean="0">
                <a:solidFill>
                  <a:srgbClr val="FF0000"/>
                </a:solidFill>
              </a:rPr>
              <a:t>НЕ ВРЪЩАТЕ ДОКУМЕНТА ЗА САМОЛИЧНОСТ НА ИЗБИРАТЕЛЯ </a:t>
            </a:r>
            <a:r>
              <a:rPr lang="bg-BG" sz="1800" b="1" u="sng" dirty="0" smtClean="0">
                <a:solidFill>
                  <a:srgbClr val="FF0000"/>
                </a:solidFill>
              </a:rPr>
              <a:t>ДО ПУСКАНЕ НА БЮЛЕТИНИТЕ В ИЗБИРАТЕЛНАТА КУТИЯ И ПОЛАГАНЕ </a:t>
            </a:r>
            <a:r>
              <a:rPr lang="bg-BG" sz="1800" b="1" u="sng" dirty="0" smtClean="0">
                <a:solidFill>
                  <a:srgbClr val="7030A0"/>
                </a:solidFill>
              </a:rPr>
              <a:t>ПОДПИС</a:t>
            </a:r>
            <a:r>
              <a:rPr lang="bg-BG" sz="1800" b="1" u="sng" dirty="0" smtClean="0">
                <a:solidFill>
                  <a:srgbClr val="FF0000"/>
                </a:solidFill>
              </a:rPr>
              <a:t> В ИЗБИРАТЕЛНИЯ СПИСЪК.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1800" dirty="0" smtClean="0"/>
              <a:t>Откъсвате </a:t>
            </a:r>
            <a:r>
              <a:rPr lang="bg-BG" sz="1800" b="1" dirty="0" smtClean="0"/>
              <a:t>по </a:t>
            </a:r>
            <a:r>
              <a:rPr lang="bg-BG" sz="1800" b="1" dirty="0"/>
              <a:t>една</a:t>
            </a:r>
            <a:r>
              <a:rPr lang="bg-BG" sz="1800" dirty="0"/>
              <a:t> бюлетина от </a:t>
            </a:r>
            <a:r>
              <a:rPr lang="ru-RU" sz="1800" dirty="0" err="1"/>
              <a:t>кочаните</a:t>
            </a:r>
            <a:r>
              <a:rPr lang="ru-RU" sz="1800" dirty="0"/>
              <a:t> с </a:t>
            </a:r>
            <a:r>
              <a:rPr lang="ru-RU" sz="1800" dirty="0" err="1" smtClean="0"/>
              <a:t>бюлетините</a:t>
            </a:r>
            <a:r>
              <a:rPr lang="bg-BG" sz="1800" dirty="0" smtClean="0"/>
              <a:t>. </a:t>
            </a:r>
            <a:endParaRPr lang="bg-BG" sz="1800" dirty="0"/>
          </a:p>
          <a:p>
            <a:pPr algn="just">
              <a:buFont typeface="Calibri" pitchFamily="34" charset="0"/>
              <a:buChar char="⁻"/>
            </a:pPr>
            <a:r>
              <a:rPr lang="bg-BG" sz="1800" dirty="0" smtClean="0"/>
              <a:t>Показвате бюлетините, </a:t>
            </a:r>
            <a:r>
              <a:rPr lang="bg-BG" sz="1800" dirty="0"/>
              <a:t>за да се увери избирателят, че не </a:t>
            </a:r>
            <a:r>
              <a:rPr lang="bg-BG" sz="1800" dirty="0" smtClean="0"/>
              <a:t>са попълнени.</a:t>
            </a:r>
          </a:p>
          <a:p>
            <a:pPr algn="just">
              <a:buFont typeface="Calibri" pitchFamily="34" charset="0"/>
              <a:buChar char="⁻"/>
            </a:pPr>
            <a:r>
              <a:rPr lang="ru-RU" sz="1800" b="1" dirty="0" smtClean="0">
                <a:solidFill>
                  <a:srgbClr val="FF0000"/>
                </a:solidFill>
              </a:rPr>
              <a:t>Сгъва	те </a:t>
            </a:r>
            <a:r>
              <a:rPr lang="ru-RU" sz="1800" b="1" dirty="0" err="1" smtClean="0">
                <a:solidFill>
                  <a:srgbClr val="FF0000"/>
                </a:solidFill>
              </a:rPr>
              <a:t>ги</a:t>
            </a:r>
            <a:r>
              <a:rPr lang="ru-RU" sz="1800" b="1" dirty="0" smtClean="0">
                <a:solidFill>
                  <a:srgbClr val="FF0000"/>
                </a:solidFill>
              </a:rPr>
              <a:t> </a:t>
            </a:r>
            <a:r>
              <a:rPr lang="bg-BG" sz="1800" dirty="0" smtClean="0"/>
              <a:t>на </a:t>
            </a:r>
            <a:r>
              <a:rPr lang="bg-BG" sz="1800" dirty="0"/>
              <a:t>указаното място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</a:rPr>
              <a:t>по </a:t>
            </a:r>
            <a:r>
              <a:rPr lang="ru-RU" sz="1800" b="1" dirty="0">
                <a:solidFill>
                  <a:srgbClr val="FF0000"/>
                </a:solidFill>
              </a:rPr>
              <a:t>начин определен с Решение № </a:t>
            </a:r>
            <a:r>
              <a:rPr lang="ru-RU" sz="1800" b="1" dirty="0" smtClean="0">
                <a:solidFill>
                  <a:srgbClr val="FF0000"/>
                </a:solidFill>
              </a:rPr>
              <a:t>1362-МИ </a:t>
            </a:r>
            <a:r>
              <a:rPr lang="ru-RU" sz="1800" b="1" dirty="0">
                <a:solidFill>
                  <a:srgbClr val="FF0000"/>
                </a:solidFill>
              </a:rPr>
              <a:t>от </a:t>
            </a:r>
            <a:r>
              <a:rPr lang="ru-RU" sz="1800" b="1" dirty="0" smtClean="0">
                <a:solidFill>
                  <a:srgbClr val="FF0000"/>
                </a:solidFill>
              </a:rPr>
              <a:t>10.10.2019 </a:t>
            </a:r>
            <a:r>
              <a:rPr lang="ru-RU" sz="1800" b="1" dirty="0">
                <a:solidFill>
                  <a:srgbClr val="FF0000"/>
                </a:solidFill>
              </a:rPr>
              <a:t>г. на </a:t>
            </a:r>
            <a:r>
              <a:rPr lang="ru-RU" sz="1800" b="1" dirty="0" smtClean="0">
                <a:solidFill>
                  <a:srgbClr val="FF0000"/>
                </a:solidFill>
              </a:rPr>
              <a:t>ЦИК, </a:t>
            </a:r>
            <a:r>
              <a:rPr lang="bg-BG" sz="1800" b="1" dirty="0" smtClean="0">
                <a:solidFill>
                  <a:srgbClr val="FF0000"/>
                </a:solidFill>
              </a:rPr>
              <a:t>ПОЛАГАТЕ ЕДИН ПЕЧАТ НА ГЪРБА НА ВСЯКА ОТ БЮЛЕТИНИТЕ </a:t>
            </a:r>
            <a:r>
              <a:rPr lang="bg-BG" sz="1800" dirty="0" smtClean="0"/>
              <a:t>и ги  </a:t>
            </a:r>
            <a:r>
              <a:rPr lang="bg-BG" sz="1800" dirty="0"/>
              <a:t>подавате на избирателя.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1800" dirty="0"/>
              <a:t> </a:t>
            </a:r>
            <a:r>
              <a:rPr lang="bg-BG" sz="1800" dirty="0" smtClean="0"/>
              <a:t>Избирателят </a:t>
            </a:r>
            <a:r>
              <a:rPr lang="bg-BG" sz="1800" dirty="0"/>
              <a:t>гласува в кабината за гласуване. Сгъва </a:t>
            </a:r>
            <a:r>
              <a:rPr lang="bg-BG" sz="1800" dirty="0" smtClean="0"/>
              <a:t>бюлетините, </a:t>
            </a:r>
            <a:r>
              <a:rPr lang="bg-BG" sz="1800" dirty="0"/>
              <a:t>така че да се </a:t>
            </a:r>
            <a:r>
              <a:rPr lang="bg-BG" sz="1800" dirty="0" smtClean="0"/>
              <a:t>виждат фабричните им номера.</a:t>
            </a:r>
            <a:endParaRPr lang="bg-BG" sz="1800" dirty="0"/>
          </a:p>
          <a:p>
            <a:pPr algn="just">
              <a:buFont typeface="Calibri" pitchFamily="34" charset="0"/>
              <a:buChar char="⁻"/>
            </a:pPr>
            <a:r>
              <a:rPr lang="bg-BG" sz="1800" b="1" dirty="0" smtClean="0"/>
              <a:t>Откъсвате </a:t>
            </a:r>
            <a:r>
              <a:rPr lang="bg-BG" sz="1800" b="1" dirty="0"/>
              <a:t>полето с номера </a:t>
            </a:r>
            <a:r>
              <a:rPr lang="bg-BG" sz="1800" dirty="0"/>
              <a:t>на бюлетината и го пускате в </a:t>
            </a:r>
            <a:r>
              <a:rPr lang="bg-BG" sz="1800" b="1" dirty="0"/>
              <a:t>непрозрачната кутия за отрязъците</a:t>
            </a:r>
            <a:r>
              <a:rPr lang="bg-BG" sz="1800" dirty="0"/>
              <a:t>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1800" b="1" dirty="0" smtClean="0">
                <a:solidFill>
                  <a:srgbClr val="FF0000"/>
                </a:solidFill>
              </a:rPr>
              <a:t>Полагате </a:t>
            </a:r>
            <a:r>
              <a:rPr lang="bg-BG" sz="1800" b="1" dirty="0">
                <a:solidFill>
                  <a:srgbClr val="FF0000"/>
                </a:solidFill>
              </a:rPr>
              <a:t>втори печат на гърба </a:t>
            </a:r>
            <a:r>
              <a:rPr lang="bg-BG" sz="1800" b="1" dirty="0" smtClean="0">
                <a:solidFill>
                  <a:srgbClr val="FF0000"/>
                </a:solidFill>
              </a:rPr>
              <a:t>на всяка от бюлетините </a:t>
            </a:r>
            <a:r>
              <a:rPr lang="bg-BG" sz="1800" dirty="0"/>
              <a:t>– на указаното място. Бюлетината не бива да се </a:t>
            </a:r>
            <a:r>
              <a:rPr lang="bg-BG" sz="1800" dirty="0" smtClean="0"/>
              <a:t>разгъва.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1800" dirty="0" smtClean="0"/>
              <a:t>Избирателят </a:t>
            </a:r>
            <a:r>
              <a:rPr lang="bg-BG" sz="1800" dirty="0"/>
              <a:t>пуска бюлетината в  избирателната </a:t>
            </a:r>
            <a:r>
              <a:rPr lang="bg-BG" sz="1800" dirty="0" smtClean="0"/>
              <a:t>кутия.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1800" dirty="0" smtClean="0">
                <a:solidFill>
                  <a:srgbClr val="FF0000"/>
                </a:solidFill>
              </a:rPr>
              <a:t>ИЗБИРАТЕЛЯТ СЕ ПОДПИСВА В ИЗБИРАТЕЛНИЯ СПИСЪК.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1800" b="1" u="sng" dirty="0" smtClean="0">
                <a:solidFill>
                  <a:srgbClr val="FF0000"/>
                </a:solidFill>
              </a:rPr>
              <a:t>Връщате </a:t>
            </a:r>
            <a:r>
              <a:rPr lang="bg-BG" sz="1800" b="1" u="sng" dirty="0">
                <a:solidFill>
                  <a:srgbClr val="FF0000"/>
                </a:solidFill>
              </a:rPr>
              <a:t>документа за самоличност на избирателя само след като се е подписал в избирателния </a:t>
            </a:r>
            <a:r>
              <a:rPr lang="bg-BG" sz="1800" b="1" u="sng" dirty="0" smtClean="0">
                <a:solidFill>
                  <a:srgbClr val="FF0000"/>
                </a:solidFill>
              </a:rPr>
              <a:t>списък</a:t>
            </a:r>
          </a:p>
          <a:p>
            <a:pPr marL="0" indent="0" algn="ctr">
              <a:buNone/>
            </a:pPr>
            <a:r>
              <a:rPr lang="bg-BG" sz="1800" b="1" u="sng" dirty="0" smtClean="0">
                <a:solidFill>
                  <a:srgbClr val="0070C0"/>
                </a:solidFill>
              </a:rPr>
              <a:t>ЗА ЦЯЛАТА ПРОЦЕДУРА ИМАТЕ „ЧЕК ЛИСТ“ С УКАЗАНА ВСЯКА СТЪПКА- </a:t>
            </a:r>
            <a:r>
              <a:rPr lang="bg-BG" sz="1800" b="1" i="1" u="sng" dirty="0" smtClean="0">
                <a:solidFill>
                  <a:srgbClr val="0070C0"/>
                </a:solidFill>
              </a:rPr>
              <a:t>СТР. 50 ОТ Методическите указания</a:t>
            </a:r>
            <a:endParaRPr lang="bg-BG" sz="1800" b="1" i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47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1"/>
          <p:cNvSpPr>
            <a:spLocks noGrp="1"/>
          </p:cNvSpPr>
          <p:nvPr>
            <p:ph idx="1"/>
          </p:nvPr>
        </p:nvSpPr>
        <p:spPr>
          <a:xfrm>
            <a:off x="395288" y="116632"/>
            <a:ext cx="8229600" cy="66967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bg-BG" sz="26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bg-BG" sz="2600" dirty="0" smtClean="0">
                <a:solidFill>
                  <a:srgbClr val="0070C0"/>
                </a:solidFill>
              </a:rPr>
              <a:t>ЩЕ РАБОТИТЕ С ЕДИН ИЗБИРАТЕЛЕН СПИСЪК ЗА ВСИЧКИ ВИДОВЕ ИЗБОР.</a:t>
            </a:r>
          </a:p>
          <a:p>
            <a:pPr marL="0" indent="0" algn="ctr">
              <a:buNone/>
            </a:pPr>
            <a:r>
              <a:rPr lang="bg-BG" sz="2600" b="1" dirty="0" smtClean="0">
                <a:solidFill>
                  <a:srgbClr val="FF0000"/>
                </a:solidFill>
              </a:rPr>
              <a:t>АКО ИЗБИРАТЕЛ РЕШИ ДА ГЛАСУВА САМО ЗА ЕДИН ИЗБОР В ГРАФА „ЗАБЕЛЕЖКИ“ ВПИСВАТЕ, ЗА КОЙ ВИД ИЗБОР Е ГЛАСУВАЛ КАТО ИЗПОЛЗВАТЕ СЛЕДНИТЕ СЪКРАЩЕНИЯ:</a:t>
            </a:r>
          </a:p>
          <a:p>
            <a:pPr marL="0" indent="0" algn="ctr">
              <a:buNone/>
            </a:pPr>
            <a:r>
              <a:rPr lang="bg-BG" sz="2600" b="1" dirty="0" smtClean="0">
                <a:solidFill>
                  <a:srgbClr val="0070C0"/>
                </a:solidFill>
              </a:rPr>
              <a:t>КО</a:t>
            </a:r>
            <a:r>
              <a:rPr lang="bg-BG" sz="2600" b="1" dirty="0" smtClean="0">
                <a:solidFill>
                  <a:srgbClr val="FF0000"/>
                </a:solidFill>
              </a:rPr>
              <a:t>- КМЕТ НА ОБЩИНА</a:t>
            </a:r>
          </a:p>
          <a:p>
            <a:pPr marL="0" indent="0" algn="ctr">
              <a:buNone/>
            </a:pPr>
            <a:r>
              <a:rPr lang="bg-BG" sz="2600" b="1" dirty="0" smtClean="0">
                <a:solidFill>
                  <a:srgbClr val="0070C0"/>
                </a:solidFill>
              </a:rPr>
              <a:t>ОС</a:t>
            </a:r>
            <a:r>
              <a:rPr lang="bg-BG" sz="2600" b="1" dirty="0" smtClean="0">
                <a:solidFill>
                  <a:srgbClr val="FF0000"/>
                </a:solidFill>
              </a:rPr>
              <a:t> – ОБЩИНСКИ СЪВЕТ</a:t>
            </a:r>
          </a:p>
          <a:p>
            <a:pPr marL="0" indent="0" algn="ctr">
              <a:buNone/>
            </a:pPr>
            <a:r>
              <a:rPr lang="bg-BG" sz="2600" b="1" dirty="0" smtClean="0">
                <a:solidFill>
                  <a:srgbClr val="0070C0"/>
                </a:solidFill>
              </a:rPr>
              <a:t>КК</a:t>
            </a:r>
            <a:r>
              <a:rPr lang="bg-BG" sz="2600" b="1" dirty="0" smtClean="0">
                <a:solidFill>
                  <a:srgbClr val="FF0000"/>
                </a:solidFill>
              </a:rPr>
              <a:t>- КМЕТ НА КМЕТСТВО</a:t>
            </a:r>
          </a:p>
          <a:p>
            <a:pPr marL="0" indent="0" algn="ctr">
              <a:buNone/>
            </a:pPr>
            <a:r>
              <a:rPr lang="bg-BG" sz="2600" b="1" u="sng" dirty="0" smtClean="0">
                <a:solidFill>
                  <a:srgbClr val="0070C0"/>
                </a:solidFill>
              </a:rPr>
              <a:t>СЛЕДЕТЕ ЗА ТОВА, А В КРАЯ НА ИЗБОРНИЯ ДЕН , ОТЧИТАНЕТО НА БРОЯ НА ГЛАСУВАЛИТЕ ГО ПРАВЕТЕ СПОРЕД  БРОЯ ПОДПИСИТЕ ЗА СЪОТВЕТНИЯ ИЗБОР. </a:t>
            </a:r>
            <a:endParaRPr lang="bg-BG" sz="2600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05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1"/>
          <p:cNvSpPr>
            <a:spLocks noGrp="1"/>
          </p:cNvSpPr>
          <p:nvPr>
            <p:ph idx="1"/>
          </p:nvPr>
        </p:nvSpPr>
        <p:spPr>
          <a:xfrm>
            <a:off x="539750" y="260648"/>
            <a:ext cx="8229600" cy="626469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endParaRPr lang="bg-BG" b="1" dirty="0" smtClean="0"/>
          </a:p>
          <a:p>
            <a:pPr marL="0" lvl="0" indent="0" algn="ctr">
              <a:buNone/>
            </a:pPr>
            <a:r>
              <a:rPr lang="bg-BG" sz="9700" b="1" dirty="0">
                <a:solidFill>
                  <a:prstClr val="black"/>
                </a:solidFill>
              </a:rPr>
              <a:t>Гласуване с придружител</a:t>
            </a:r>
          </a:p>
          <a:p>
            <a:pPr marL="0" lvl="0" indent="0" algn="just">
              <a:buNone/>
            </a:pPr>
            <a:endParaRPr lang="en-US" sz="5100" b="1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bg-BG" sz="5100" b="1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bg-BG" sz="5100" b="1" u="sng" dirty="0">
                <a:solidFill>
                  <a:prstClr val="black"/>
                </a:solidFill>
              </a:rPr>
              <a:t>Неграмотността не е основание за гласуване с придружител.</a:t>
            </a:r>
          </a:p>
          <a:p>
            <a:pPr marL="0" lvl="0" indent="0" algn="just">
              <a:buNone/>
            </a:pPr>
            <a:r>
              <a:rPr lang="bg-BG" sz="5100" dirty="0"/>
              <a:t>Само хора с увредено </a:t>
            </a:r>
            <a:r>
              <a:rPr lang="bg-BG" sz="5100" dirty="0" smtClean="0"/>
              <a:t>зрение, слух</a:t>
            </a:r>
            <a:r>
              <a:rPr lang="bg-BG" sz="5100" dirty="0"/>
              <a:t>,</a:t>
            </a:r>
            <a:r>
              <a:rPr lang="bg-BG" sz="5100" dirty="0" smtClean="0"/>
              <a:t> </a:t>
            </a:r>
            <a:r>
              <a:rPr lang="bg-BG" sz="5100" dirty="0"/>
              <a:t>затруднение в придвижването, </a:t>
            </a:r>
            <a:r>
              <a:rPr lang="bg-BG" sz="5100" dirty="0" smtClean="0"/>
              <a:t>или друго увреждане, което </a:t>
            </a:r>
            <a:r>
              <a:rPr lang="bg-BG" sz="5100" dirty="0"/>
              <a:t>не </a:t>
            </a:r>
            <a:r>
              <a:rPr lang="bg-BG" sz="5100" dirty="0" smtClean="0"/>
              <a:t>им позволява </a:t>
            </a:r>
            <a:r>
              <a:rPr lang="bg-BG" sz="5100" dirty="0"/>
              <a:t>да гласува </a:t>
            </a:r>
            <a:r>
              <a:rPr lang="bg-BG" sz="5100" dirty="0" smtClean="0"/>
              <a:t>гласуват сами. </a:t>
            </a:r>
          </a:p>
          <a:p>
            <a:pPr marL="0" lvl="0" indent="0" algn="ctr">
              <a:buNone/>
            </a:pPr>
            <a:r>
              <a:rPr lang="bg-BG" sz="5100" b="1" dirty="0" smtClean="0">
                <a:solidFill>
                  <a:srgbClr val="C00000"/>
                </a:solidFill>
              </a:rPr>
              <a:t>НЕ ИЗИСКВАТЕ ДОКУМЕНТ, С КОЙТО ДА ДОКАЗВАТ СЪСТОЯНИЕТО СИ!</a:t>
            </a:r>
            <a:endParaRPr lang="bg-BG" sz="5100" b="1" dirty="0">
              <a:solidFill>
                <a:srgbClr val="C00000"/>
              </a:solidFill>
            </a:endParaRPr>
          </a:p>
          <a:p>
            <a:pPr marL="0" lvl="0" indent="0" algn="ctr">
              <a:buNone/>
            </a:pPr>
            <a:endParaRPr lang="bg-BG" sz="5100" b="1" dirty="0" smtClean="0">
              <a:solidFill>
                <a:srgbClr val="C00000"/>
              </a:solidFill>
            </a:endParaRPr>
          </a:p>
          <a:p>
            <a:pPr marL="0" lvl="0" indent="0" algn="just">
              <a:buNone/>
            </a:pPr>
            <a:r>
              <a:rPr lang="bg-BG" sz="5100" b="1" dirty="0" smtClean="0">
                <a:solidFill>
                  <a:prstClr val="black"/>
                </a:solidFill>
              </a:rPr>
              <a:t>Не </a:t>
            </a:r>
            <a:r>
              <a:rPr lang="bg-BG" sz="5100" b="1" dirty="0">
                <a:solidFill>
                  <a:prstClr val="black"/>
                </a:solidFill>
              </a:rPr>
              <a:t>могат да бъдат придружители</a:t>
            </a:r>
            <a:r>
              <a:rPr lang="bg-BG" sz="5100" dirty="0">
                <a:solidFill>
                  <a:prstClr val="black"/>
                </a:solidFill>
              </a:rPr>
              <a:t>: </a:t>
            </a:r>
            <a:endParaRPr lang="bg-BG" sz="5100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bg-BG" sz="5100" b="1" dirty="0" smtClean="0">
                <a:solidFill>
                  <a:prstClr val="black"/>
                </a:solidFill>
              </a:rPr>
              <a:t>Кандидат, член </a:t>
            </a:r>
            <a:r>
              <a:rPr lang="bg-BG" sz="5100" b="1" dirty="0">
                <a:solidFill>
                  <a:prstClr val="black"/>
                </a:solidFill>
              </a:rPr>
              <a:t>на СИК;  представител на партия, местна </a:t>
            </a:r>
            <a:r>
              <a:rPr lang="bg-BG" sz="5100" b="1" dirty="0" smtClean="0">
                <a:solidFill>
                  <a:prstClr val="black"/>
                </a:solidFill>
              </a:rPr>
              <a:t>коалиция, </a:t>
            </a:r>
            <a:r>
              <a:rPr lang="bg-BG" sz="5100" b="1" dirty="0" err="1" smtClean="0">
                <a:solidFill>
                  <a:prstClr val="black"/>
                </a:solidFill>
              </a:rPr>
              <a:t>коалиция</a:t>
            </a:r>
            <a:r>
              <a:rPr lang="bg-BG" sz="5100" b="1" dirty="0" smtClean="0">
                <a:solidFill>
                  <a:prstClr val="black"/>
                </a:solidFill>
              </a:rPr>
              <a:t> или </a:t>
            </a:r>
            <a:r>
              <a:rPr lang="bg-BG" sz="5100" b="1" dirty="0">
                <a:solidFill>
                  <a:prstClr val="black"/>
                </a:solidFill>
              </a:rPr>
              <a:t>инициативен комитет; застъпник;  наблюдател; </a:t>
            </a:r>
            <a:r>
              <a:rPr lang="bg-BG" sz="5100" b="1" dirty="0" smtClean="0">
                <a:solidFill>
                  <a:prstClr val="black"/>
                </a:solidFill>
              </a:rPr>
              <a:t>анкетьор; лице</a:t>
            </a:r>
            <a:r>
              <a:rPr lang="bg-BG" sz="5100" b="1" dirty="0">
                <a:solidFill>
                  <a:prstClr val="black"/>
                </a:solidFill>
              </a:rPr>
              <a:t>, което е било вече придружител на </a:t>
            </a:r>
            <a:r>
              <a:rPr lang="bg-BG" sz="5100" b="1" dirty="0" smtClean="0">
                <a:solidFill>
                  <a:prstClr val="black"/>
                </a:solidFill>
              </a:rPr>
              <a:t>двама </a:t>
            </a:r>
            <a:r>
              <a:rPr lang="bg-BG" sz="5100" b="1" dirty="0">
                <a:solidFill>
                  <a:prstClr val="black"/>
                </a:solidFill>
              </a:rPr>
              <a:t>други избиратели.</a:t>
            </a:r>
          </a:p>
          <a:p>
            <a:pPr marL="0" lvl="0" indent="0" algn="just">
              <a:buNone/>
            </a:pPr>
            <a:endParaRPr lang="en-US" sz="5100" b="1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bg-BG" sz="5100" b="1" dirty="0" smtClean="0"/>
              <a:t>В графа „забележки“ на избирателния списък срещу името на избирателя и в Списъка </a:t>
            </a:r>
            <a:r>
              <a:rPr lang="bg-BG" sz="5100" b="1" dirty="0"/>
              <a:t>за допълнително вписване на придружителите</a:t>
            </a:r>
            <a:r>
              <a:rPr lang="bg-BG" sz="5100" dirty="0"/>
              <a:t> ЗАДЪЛЖИТЕЛНО се записват трите имена и ЕГН на придружителя по личната карта </a:t>
            </a:r>
            <a:r>
              <a:rPr lang="bg-BG" sz="5100" dirty="0" smtClean="0"/>
              <a:t>. В Списъка за допълнително вписване ЗАДЪЛЖИТЕЛНО  придружителят се подписва. </a:t>
            </a:r>
            <a:r>
              <a:rPr lang="ru-RU" sz="5100" dirty="0" err="1"/>
              <a:t>Този</a:t>
            </a:r>
            <a:r>
              <a:rPr lang="ru-RU" sz="5100" dirty="0"/>
              <a:t> списък се </a:t>
            </a:r>
            <a:r>
              <a:rPr lang="ru-RU" sz="5100" dirty="0" err="1"/>
              <a:t>подписва</a:t>
            </a:r>
            <a:r>
              <a:rPr lang="ru-RU" sz="5100" dirty="0"/>
              <a:t> и от председателя и секретаря.</a:t>
            </a:r>
            <a:endParaRPr lang="bg-BG" sz="5100" dirty="0"/>
          </a:p>
          <a:p>
            <a:pPr marL="0" indent="0" algn="just">
              <a:buNone/>
            </a:pPr>
            <a:endParaRPr lang="bg-BG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75577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574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Гласуване при сгрешена бюлетина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err="1" smtClean="0"/>
              <a:t>Ако</a:t>
            </a:r>
            <a:r>
              <a:rPr lang="en-US" dirty="0"/>
              <a:t> </a:t>
            </a:r>
            <a:r>
              <a:rPr lang="ru-RU" dirty="0" err="1" smtClean="0"/>
              <a:t>избирателят</a:t>
            </a:r>
            <a:r>
              <a:rPr lang="ru-RU" dirty="0" smtClean="0"/>
              <a:t> </a:t>
            </a:r>
            <a:r>
              <a:rPr lang="ru-RU" dirty="0" err="1"/>
              <a:t>сгреши</a:t>
            </a:r>
            <a:r>
              <a:rPr lang="ru-RU" dirty="0"/>
              <a:t> при </a:t>
            </a:r>
            <a:r>
              <a:rPr lang="ru-RU" dirty="0" err="1"/>
              <a:t>попълването</a:t>
            </a:r>
            <a:r>
              <a:rPr lang="ru-RU" dirty="0"/>
              <a:t> на </a:t>
            </a:r>
            <a:r>
              <a:rPr lang="ru-RU" dirty="0" err="1"/>
              <a:t>бюлетината</a:t>
            </a:r>
            <a:r>
              <a:rPr lang="ru-RU" dirty="0"/>
              <a:t>, </a:t>
            </a:r>
            <a:r>
              <a:rPr lang="ru-RU" u="sng" dirty="0" err="1" smtClean="0">
                <a:solidFill>
                  <a:srgbClr val="0070C0"/>
                </a:solidFill>
              </a:rPr>
              <a:t>има</a:t>
            </a:r>
            <a:r>
              <a:rPr lang="ru-RU" u="sng" dirty="0" smtClean="0">
                <a:solidFill>
                  <a:srgbClr val="0070C0"/>
                </a:solidFill>
              </a:rPr>
              <a:t> </a:t>
            </a:r>
            <a:r>
              <a:rPr lang="ru-RU" u="sng" dirty="0">
                <a:solidFill>
                  <a:srgbClr val="0070C0"/>
                </a:solidFill>
              </a:rPr>
              <a:t>право да поиска втора </a:t>
            </a:r>
            <a:r>
              <a:rPr lang="ru-RU" u="sng" dirty="0" err="1">
                <a:solidFill>
                  <a:srgbClr val="0070C0"/>
                </a:solidFill>
              </a:rPr>
              <a:t>бюлетина</a:t>
            </a:r>
            <a:r>
              <a:rPr lang="ru-RU" dirty="0"/>
              <a:t>, но </a:t>
            </a:r>
            <a:r>
              <a:rPr lang="ru-RU" b="1" dirty="0">
                <a:solidFill>
                  <a:srgbClr val="FF0000"/>
                </a:solidFill>
              </a:rPr>
              <a:t>само </a:t>
            </a:r>
            <a:r>
              <a:rPr lang="ru-RU" b="1" dirty="0" err="1">
                <a:solidFill>
                  <a:srgbClr val="FF0000"/>
                </a:solidFill>
              </a:rPr>
              <a:t>веднъж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за </a:t>
            </a:r>
            <a:r>
              <a:rPr lang="ru-RU" dirty="0" err="1"/>
              <a:t>всеки</a:t>
            </a:r>
            <a:r>
              <a:rPr lang="ru-RU" dirty="0"/>
              <a:t> вид </a:t>
            </a:r>
            <a:r>
              <a:rPr lang="ru-RU" dirty="0" err="1"/>
              <a:t>избор</a:t>
            </a:r>
            <a:r>
              <a:rPr lang="ru-RU" dirty="0"/>
              <a:t>. </a:t>
            </a:r>
            <a:r>
              <a:rPr lang="ru-RU" dirty="0" err="1"/>
              <a:t>Членът</a:t>
            </a:r>
            <a:r>
              <a:rPr lang="ru-RU" dirty="0"/>
              <a:t> на СИК </a:t>
            </a:r>
            <a:r>
              <a:rPr lang="ru-RU" dirty="0" err="1"/>
              <a:t>взема</a:t>
            </a:r>
            <a:r>
              <a:rPr lang="ru-RU" dirty="0"/>
              <a:t> </a:t>
            </a:r>
            <a:r>
              <a:rPr lang="ru-RU" dirty="0" err="1"/>
              <a:t>сгрешената</a:t>
            </a:r>
            <a:r>
              <a:rPr lang="ru-RU" dirty="0"/>
              <a:t> </a:t>
            </a:r>
            <a:r>
              <a:rPr lang="ru-RU" dirty="0" err="1"/>
              <a:t>бюлетина</a:t>
            </a:r>
            <a:r>
              <a:rPr lang="ru-RU" dirty="0"/>
              <a:t>, </a:t>
            </a:r>
            <a:r>
              <a:rPr lang="ru-RU" b="1" dirty="0"/>
              <a:t>без да я </a:t>
            </a:r>
            <a:r>
              <a:rPr lang="ru-RU" b="1" dirty="0" err="1"/>
              <a:t>разгъва</a:t>
            </a:r>
            <a:r>
              <a:rPr lang="ru-RU" b="1" dirty="0"/>
              <a:t> </a:t>
            </a:r>
            <a:r>
              <a:rPr lang="ru-RU" dirty="0"/>
              <a:t>и </a:t>
            </a:r>
            <a:r>
              <a:rPr lang="ru-RU" dirty="0" err="1"/>
              <a:t>надписва</a:t>
            </a:r>
            <a:r>
              <a:rPr lang="ru-RU" dirty="0"/>
              <a:t> </a:t>
            </a:r>
            <a:r>
              <a:rPr lang="ru-RU" dirty="0" err="1"/>
              <a:t>върху</a:t>
            </a:r>
            <a:r>
              <a:rPr lang="ru-RU" dirty="0"/>
              <a:t> </a:t>
            </a:r>
            <a:r>
              <a:rPr lang="ru-RU" dirty="0" err="1"/>
              <a:t>гърба</a:t>
            </a:r>
            <a:r>
              <a:rPr lang="ru-RU" dirty="0"/>
              <a:t> й </a:t>
            </a:r>
            <a:r>
              <a:rPr lang="ru-RU" dirty="0" smtClean="0"/>
              <a:t>„</a:t>
            </a:r>
            <a:r>
              <a:rPr lang="ru-RU" b="1" dirty="0" smtClean="0"/>
              <a:t>СГРЕШЕНА</a:t>
            </a:r>
            <a:r>
              <a:rPr lang="ru-RU" dirty="0" smtClean="0"/>
              <a:t>“. </a:t>
            </a:r>
            <a:r>
              <a:rPr lang="ru-RU" dirty="0" err="1"/>
              <a:t>Тази</a:t>
            </a:r>
            <a:r>
              <a:rPr lang="ru-RU" dirty="0"/>
              <a:t> </a:t>
            </a:r>
            <a:r>
              <a:rPr lang="ru-RU" dirty="0" err="1"/>
              <a:t>бюлетина</a:t>
            </a:r>
            <a:r>
              <a:rPr lang="ru-RU" dirty="0"/>
              <a:t> се </a:t>
            </a:r>
            <a:r>
              <a:rPr lang="ru-RU" dirty="0" err="1"/>
              <a:t>подписва</a:t>
            </a:r>
            <a:r>
              <a:rPr lang="ru-RU" dirty="0"/>
              <a:t> от председателя, секретаря и член на </a:t>
            </a:r>
            <a:r>
              <a:rPr lang="ru-RU" dirty="0" err="1"/>
              <a:t>комисията</a:t>
            </a:r>
            <a:r>
              <a:rPr lang="ru-RU" dirty="0"/>
              <a:t> и се </a:t>
            </a:r>
            <a:r>
              <a:rPr lang="ru-RU" dirty="0" err="1"/>
              <a:t>поставя</a:t>
            </a:r>
            <a:r>
              <a:rPr lang="ru-RU" dirty="0"/>
              <a:t> </a:t>
            </a:r>
            <a:r>
              <a:rPr lang="ru-RU" dirty="0" err="1"/>
              <a:t>печат</a:t>
            </a:r>
            <a:r>
              <a:rPr lang="ru-RU" dirty="0"/>
              <a:t>, след </a:t>
            </a:r>
            <a:r>
              <a:rPr lang="ru-RU" dirty="0" err="1"/>
              <a:t>което</a:t>
            </a:r>
            <a:r>
              <a:rPr lang="ru-RU" dirty="0"/>
              <a:t> се </a:t>
            </a:r>
            <a:r>
              <a:rPr lang="ru-RU" dirty="0" err="1"/>
              <a:t>отделя</a:t>
            </a:r>
            <a:r>
              <a:rPr lang="ru-RU" dirty="0"/>
              <a:t> </a:t>
            </a:r>
            <a:r>
              <a:rPr lang="ru-RU" dirty="0" err="1"/>
              <a:t>настрани</a:t>
            </a:r>
            <a:r>
              <a:rPr lang="ru-RU" dirty="0"/>
              <a:t>. </a:t>
            </a:r>
            <a:r>
              <a:rPr lang="ru-RU" dirty="0" err="1"/>
              <a:t>Членът</a:t>
            </a:r>
            <a:r>
              <a:rPr lang="ru-RU" dirty="0"/>
              <a:t> на СИК </a:t>
            </a:r>
            <a:r>
              <a:rPr lang="ru-RU" dirty="0" err="1"/>
              <a:t>подава</a:t>
            </a:r>
            <a:r>
              <a:rPr lang="ru-RU" dirty="0"/>
              <a:t> на избирателя нова </a:t>
            </a:r>
            <a:r>
              <a:rPr lang="ru-RU" dirty="0" err="1"/>
              <a:t>бюлетина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я </a:t>
            </a:r>
            <a:r>
              <a:rPr lang="ru-RU" dirty="0" err="1"/>
              <a:t>сгъва</a:t>
            </a:r>
            <a:r>
              <a:rPr lang="ru-RU" dirty="0"/>
              <a:t> и </a:t>
            </a:r>
            <a:r>
              <a:rPr lang="ru-RU" dirty="0" err="1"/>
              <a:t>подпечатва</a:t>
            </a:r>
            <a:r>
              <a:rPr lang="ru-RU" dirty="0"/>
              <a:t> по вече указания ред. </a:t>
            </a:r>
            <a:r>
              <a:rPr lang="ru-RU" b="1" dirty="0" err="1">
                <a:solidFill>
                  <a:srgbClr val="FF0000"/>
                </a:solidFill>
              </a:rPr>
              <a:t>Избирателят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може</a:t>
            </a:r>
            <a:r>
              <a:rPr lang="ru-RU" b="1" dirty="0">
                <a:solidFill>
                  <a:srgbClr val="FF0000"/>
                </a:solidFill>
              </a:rPr>
              <a:t> да </a:t>
            </a:r>
            <a:r>
              <a:rPr lang="ru-RU" b="1" dirty="0" err="1">
                <a:solidFill>
                  <a:srgbClr val="FF0000"/>
                </a:solidFill>
              </a:rPr>
              <a:t>сгреши</a:t>
            </a:r>
            <a:r>
              <a:rPr lang="ru-RU" b="1" dirty="0">
                <a:solidFill>
                  <a:srgbClr val="FF0000"/>
                </a:solidFill>
              </a:rPr>
              <a:t> само един </a:t>
            </a:r>
            <a:r>
              <a:rPr lang="ru-RU" b="1" dirty="0" err="1">
                <a:solidFill>
                  <a:srgbClr val="FF0000"/>
                </a:solidFill>
              </a:rPr>
              <a:t>път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dirty="0" smtClean="0"/>
              <a:t> </a:t>
            </a:r>
            <a:r>
              <a:rPr lang="ru-RU" b="1" dirty="0"/>
              <a:t>При повторна грешка </a:t>
            </a:r>
            <a:r>
              <a:rPr lang="ru-RU" dirty="0" err="1"/>
              <a:t>избирателят</a:t>
            </a:r>
            <a:r>
              <a:rPr lang="ru-RU" dirty="0"/>
              <a:t> не </a:t>
            </a:r>
            <a:r>
              <a:rPr lang="ru-RU" dirty="0" err="1"/>
              <a:t>получава</a:t>
            </a:r>
            <a:r>
              <a:rPr lang="ru-RU" dirty="0"/>
              <a:t> нова </a:t>
            </a:r>
            <a:r>
              <a:rPr lang="ru-RU" dirty="0" err="1"/>
              <a:t>бюлетина</a:t>
            </a:r>
            <a:r>
              <a:rPr lang="ru-RU" dirty="0"/>
              <a:t>. В графа „</a:t>
            </a:r>
            <a:r>
              <a:rPr lang="ru-RU" dirty="0" err="1"/>
              <a:t>Забележки</a:t>
            </a:r>
            <a:r>
              <a:rPr lang="ru-RU" dirty="0"/>
              <a:t>“ </a:t>
            </a:r>
            <a:r>
              <a:rPr lang="ru-RU" dirty="0" err="1"/>
              <a:t>членът</a:t>
            </a:r>
            <a:r>
              <a:rPr lang="ru-RU" dirty="0"/>
              <a:t> на СИК </a:t>
            </a:r>
            <a:r>
              <a:rPr lang="ru-RU" dirty="0" err="1"/>
              <a:t>отбелязва</a:t>
            </a:r>
            <a:r>
              <a:rPr lang="ru-RU" dirty="0"/>
              <a:t>, че </a:t>
            </a:r>
            <a:r>
              <a:rPr lang="ru-RU" dirty="0" err="1"/>
              <a:t>лицето</a:t>
            </a:r>
            <a:r>
              <a:rPr lang="ru-RU" dirty="0"/>
              <a:t> не е </a:t>
            </a:r>
            <a:r>
              <a:rPr lang="ru-RU" dirty="0" err="1"/>
              <a:t>гласувало</a:t>
            </a:r>
            <a:r>
              <a:rPr lang="ru-RU" dirty="0"/>
              <a:t>, </a:t>
            </a:r>
            <a:r>
              <a:rPr lang="ru-RU" dirty="0" err="1"/>
              <a:t>тъй</a:t>
            </a:r>
            <a:r>
              <a:rPr lang="ru-RU" dirty="0"/>
              <a:t> </a:t>
            </a:r>
            <a:r>
              <a:rPr lang="ru-RU" dirty="0" err="1"/>
              <a:t>като</a:t>
            </a:r>
            <a:r>
              <a:rPr lang="ru-RU" dirty="0"/>
              <a:t> два </a:t>
            </a:r>
            <a:r>
              <a:rPr lang="ru-RU" dirty="0" err="1"/>
              <a:t>пъти</a:t>
            </a:r>
            <a:r>
              <a:rPr lang="ru-RU" dirty="0"/>
              <a:t> е </a:t>
            </a:r>
            <a:r>
              <a:rPr lang="ru-RU" dirty="0" err="1"/>
              <a:t>сгрешило</a:t>
            </a:r>
            <a:r>
              <a:rPr lang="ru-RU" dirty="0"/>
              <a:t> при </a:t>
            </a:r>
            <a:r>
              <a:rPr lang="ru-RU" dirty="0" err="1"/>
              <a:t>гласуването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48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97666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err="1"/>
              <a:t>Закриване</a:t>
            </a:r>
            <a:r>
              <a:rPr lang="ru-RU" b="1" dirty="0"/>
              <a:t> на </a:t>
            </a:r>
            <a:r>
              <a:rPr lang="ru-RU" b="1" dirty="0" err="1"/>
              <a:t>изборния</a:t>
            </a:r>
            <a:r>
              <a:rPr lang="ru-RU" b="1" dirty="0"/>
              <a:t> </a:t>
            </a:r>
            <a:r>
              <a:rPr lang="ru-RU" b="1" dirty="0" err="1"/>
              <a:t>ден</a:t>
            </a:r>
            <a:endParaRPr lang="ru-RU" b="1" dirty="0"/>
          </a:p>
          <a:p>
            <a:r>
              <a:rPr lang="bg-BG" dirty="0"/>
              <a:t>Изборният ден приключва в </a:t>
            </a:r>
            <a:r>
              <a:rPr lang="bg-BG" dirty="0" smtClean="0">
                <a:solidFill>
                  <a:srgbClr val="C00000"/>
                </a:solidFill>
              </a:rPr>
              <a:t>20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r>
              <a:rPr lang="bg-BG" dirty="0" smtClean="0">
                <a:solidFill>
                  <a:srgbClr val="C00000"/>
                </a:solidFill>
              </a:rPr>
              <a:t>00 </a:t>
            </a:r>
            <a:r>
              <a:rPr lang="bg-BG" dirty="0">
                <a:solidFill>
                  <a:srgbClr val="C00000"/>
                </a:solidFill>
              </a:rPr>
              <a:t>часа.</a:t>
            </a:r>
            <a:endParaRPr lang="bg-BG" dirty="0"/>
          </a:p>
          <a:p>
            <a:pPr algn="just" fontAlgn="auto"/>
            <a:r>
              <a:rPr lang="bg-BG" dirty="0"/>
              <a:t>Когато пред изборното помещение в </a:t>
            </a:r>
            <a:r>
              <a:rPr lang="bg-BG" dirty="0" smtClean="0"/>
              <a:t>20</a:t>
            </a:r>
            <a:r>
              <a:rPr lang="en-US" dirty="0" smtClean="0"/>
              <a:t>:</a:t>
            </a:r>
            <a:r>
              <a:rPr lang="bg-BG" dirty="0" smtClean="0"/>
              <a:t>00 </a:t>
            </a:r>
            <a:r>
              <a:rPr lang="bg-BG" dirty="0"/>
              <a:t>часа няма избиратели, председателят на СИК обявява гласуването за приключило.</a:t>
            </a:r>
            <a:endParaRPr lang="bg-BG" i="1" dirty="0"/>
          </a:p>
          <a:p>
            <a:pPr algn="just"/>
            <a:r>
              <a:rPr lang="bg-BG" dirty="0">
                <a:solidFill>
                  <a:srgbClr val="C00000"/>
                </a:solidFill>
              </a:rPr>
              <a:t>Когато в </a:t>
            </a:r>
            <a:r>
              <a:rPr lang="bg-BG" dirty="0" smtClean="0">
                <a:solidFill>
                  <a:srgbClr val="C00000"/>
                </a:solidFill>
              </a:rPr>
              <a:t>20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r>
              <a:rPr lang="bg-BG" dirty="0" smtClean="0">
                <a:solidFill>
                  <a:srgbClr val="C00000"/>
                </a:solidFill>
              </a:rPr>
              <a:t>00 </a:t>
            </a:r>
            <a:r>
              <a:rPr lang="bg-BG" dirty="0">
                <a:solidFill>
                  <a:srgbClr val="C00000"/>
                </a:solidFill>
              </a:rPr>
              <a:t>часа пред изборното помещение има негласували избиратели, председателят и секретарят на СИК установяват техния брой и самоличност. Негласувалите предават личните си карти/документите за самоличност на СИК. Само тези избиратели се допускат да гласуват, но не по-късно от </a:t>
            </a:r>
            <a:r>
              <a:rPr lang="bg-BG" dirty="0" smtClean="0">
                <a:solidFill>
                  <a:srgbClr val="C00000"/>
                </a:solidFill>
              </a:rPr>
              <a:t>21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r>
              <a:rPr lang="bg-BG" dirty="0" smtClean="0">
                <a:solidFill>
                  <a:srgbClr val="C00000"/>
                </a:solidFill>
              </a:rPr>
              <a:t>00 </a:t>
            </a:r>
            <a:r>
              <a:rPr lang="bg-BG" dirty="0">
                <a:solidFill>
                  <a:srgbClr val="C00000"/>
                </a:solidFill>
              </a:rPr>
              <a:t>часа</a:t>
            </a:r>
            <a:r>
              <a:rPr lang="bg-BG" dirty="0" smtClean="0">
                <a:solidFill>
                  <a:srgbClr val="C00000"/>
                </a:solidFill>
              </a:rPr>
              <a:t>.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2114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0486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bg-BG" sz="3000" b="1" dirty="0" smtClean="0"/>
              <a:t>ПРЕБРОЯВАНЕ </a:t>
            </a:r>
            <a:r>
              <a:rPr lang="bg-BG" sz="3000" b="1" dirty="0"/>
              <a:t>НА ГЛАСОВЕТЕ И ПОПЪЛВАНЕ НА ПРОТОКОЛИТЕ </a:t>
            </a:r>
            <a:r>
              <a:rPr lang="bg-BG" sz="3000" b="1" dirty="0" smtClean="0"/>
              <a:t>С </a:t>
            </a:r>
            <a:r>
              <a:rPr lang="en-US" sz="3000" b="1" dirty="0" smtClean="0"/>
              <a:t>РЕЗУЛТАТИТЕ </a:t>
            </a:r>
            <a:r>
              <a:rPr lang="en-US" sz="3000" b="1" dirty="0"/>
              <a:t>ОТ </a:t>
            </a:r>
            <a:r>
              <a:rPr lang="en-US" sz="3000" b="1" dirty="0" smtClean="0"/>
              <a:t>ГЛАСУВАНЕТО</a:t>
            </a:r>
            <a:endParaRPr lang="bg-BG" sz="3000" b="1" dirty="0" smtClean="0"/>
          </a:p>
          <a:p>
            <a:pPr marL="0" indent="0" algn="ctr">
              <a:buNone/>
            </a:pPr>
            <a:endParaRPr lang="en-US" sz="3000" b="1" dirty="0" smtClean="0"/>
          </a:p>
          <a:p>
            <a:pPr marL="0" lvl="0" indent="0" algn="just">
              <a:buNone/>
            </a:pPr>
            <a:r>
              <a:rPr lang="bg-BG" sz="2800" b="1" dirty="0" smtClean="0">
                <a:solidFill>
                  <a:srgbClr val="FF0000"/>
                </a:solidFill>
              </a:rPr>
              <a:t> </a:t>
            </a:r>
            <a:r>
              <a:rPr lang="bg-BG" sz="2800" b="1" dirty="0" smtClean="0"/>
              <a:t>Бюлетини с </a:t>
            </a:r>
            <a:r>
              <a:rPr lang="bg-BG" sz="2800" b="1" dirty="0" smtClean="0">
                <a:solidFill>
                  <a:srgbClr val="FF0000"/>
                </a:solidFill>
              </a:rPr>
              <a:t>ПОКАЗАН ВОТ, ЗАСНЕТ ВОТ, БЮЛЕТИНА С НЕСЪОТВЕТСТВАЩ НОМЕР НА НОМЕР В КОЧАНА, И СГРЕШЕНИТЕ БЮЛЕТИНИ </a:t>
            </a:r>
            <a:r>
              <a:rPr lang="bg-BG" sz="2800" b="1" dirty="0" smtClean="0">
                <a:solidFill>
                  <a:srgbClr val="0070C0"/>
                </a:solidFill>
              </a:rPr>
              <a:t>СЕ ОТСТРАНЯВАТ ОТ МАСАТА ЗА ГЛАСУВАНЕ</a:t>
            </a:r>
            <a:r>
              <a:rPr lang="bg-BG" sz="2800" b="1" dirty="0" smtClean="0">
                <a:solidFill>
                  <a:srgbClr val="FF0000"/>
                </a:solidFill>
              </a:rPr>
              <a:t> </a:t>
            </a:r>
            <a:r>
              <a:rPr lang="bg-BG" sz="2800" b="1" dirty="0"/>
              <a:t>преди отваряне на избирателната кутия, не се смесват с бюлетините, намерени в избирателната кутия </a:t>
            </a:r>
            <a:r>
              <a:rPr lang="bg-BG" sz="2800" b="1" dirty="0">
                <a:solidFill>
                  <a:srgbClr val="FF0000"/>
                </a:solidFill>
              </a:rPr>
              <a:t>и </a:t>
            </a:r>
            <a:r>
              <a:rPr lang="bg-BG" sz="2800" b="1" u="sng" dirty="0" smtClean="0">
                <a:solidFill>
                  <a:srgbClr val="FF0000"/>
                </a:solidFill>
              </a:rPr>
              <a:t>НЕ СЕ ОТЧИТАТ ПРИ БРОЕНЕ НА ГЛАСОВЕТЕ!</a:t>
            </a:r>
            <a:endParaRPr lang="bg-BG" sz="2800" u="sng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bg-BG" b="1" dirty="0" smtClean="0">
                <a:solidFill>
                  <a:schemeClr val="bg2">
                    <a:lumMod val="50000"/>
                  </a:schemeClr>
                </a:solidFill>
              </a:rPr>
              <a:t>Броят на тези бюлетини се вписва в Протокола в т. 4 – Бюлетини извън избирателната кутия</a:t>
            </a:r>
            <a:endParaRPr lang="bg-BG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66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bg-BG" sz="4000" b="1" u="sng" dirty="0">
                <a:solidFill>
                  <a:prstClr val="black"/>
                </a:solidFill>
                <a:ea typeface="+mn-ea"/>
                <a:cs typeface="+mn-cs"/>
              </a:rPr>
              <a:t>ОТВАРЯТЕ УРНИТЕ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bg-BG" b="1" dirty="0" smtClean="0">
                <a:solidFill>
                  <a:prstClr val="black"/>
                </a:solidFill>
              </a:rPr>
              <a:t>Преброяване </a:t>
            </a:r>
            <a:r>
              <a:rPr lang="bg-BG" b="1" dirty="0">
                <a:solidFill>
                  <a:prstClr val="black"/>
                </a:solidFill>
              </a:rPr>
              <a:t>на </a:t>
            </a:r>
            <a:r>
              <a:rPr lang="bg-BG" b="1" dirty="0" smtClean="0">
                <a:solidFill>
                  <a:prstClr val="black"/>
                </a:solidFill>
              </a:rPr>
              <a:t>бюлетините поотделно за всеки вид избор /КО/КК/ОС/</a:t>
            </a:r>
          </a:p>
          <a:p>
            <a:pPr lvl="0"/>
            <a:endParaRPr lang="bg-BG" sz="1100" b="1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ru-RU" sz="4800" b="1" dirty="0" smtClean="0">
                <a:solidFill>
                  <a:prstClr val="black"/>
                </a:solidFill>
              </a:rPr>
              <a:t>ВАЖНО</a:t>
            </a:r>
            <a:r>
              <a:rPr lang="ru-RU" sz="4800" b="1" dirty="0">
                <a:solidFill>
                  <a:prstClr val="black"/>
                </a:solidFill>
              </a:rPr>
              <a:t>! </a:t>
            </a:r>
          </a:p>
          <a:p>
            <a:pPr marL="0" lvl="0" indent="0" algn="ctr">
              <a:buNone/>
            </a:pPr>
            <a:r>
              <a:rPr lang="ru-RU" sz="2800" dirty="0">
                <a:solidFill>
                  <a:prstClr val="black"/>
                </a:solidFill>
              </a:rPr>
              <a:t>ГЛАС Е САМО НАМЕРЕНАТА В УРНА БЮЛЕТИНА. </a:t>
            </a:r>
          </a:p>
          <a:p>
            <a:pPr marL="0" lvl="0" indent="0" algn="ctr">
              <a:buNone/>
            </a:pPr>
            <a:r>
              <a:rPr lang="ru-RU" sz="2800" dirty="0">
                <a:solidFill>
                  <a:prstClr val="black"/>
                </a:solidFill>
              </a:rPr>
              <a:t>ГЛАСЪТ МОЖЕ ДА БЪДЕ </a:t>
            </a:r>
            <a:r>
              <a:rPr lang="ru-RU" sz="2800" b="1" dirty="0">
                <a:solidFill>
                  <a:prstClr val="black"/>
                </a:solidFill>
              </a:rPr>
              <a:t>ДЕЙСТВИТЕЛЕН</a:t>
            </a:r>
            <a:r>
              <a:rPr lang="ru-RU" sz="2800" dirty="0">
                <a:solidFill>
                  <a:prstClr val="black"/>
                </a:solidFill>
              </a:rPr>
              <a:t> ИЛИ </a:t>
            </a:r>
            <a:r>
              <a:rPr lang="ru-RU" sz="2800" b="1" dirty="0">
                <a:solidFill>
                  <a:prstClr val="black"/>
                </a:solidFill>
              </a:rPr>
              <a:t>НЕДЕЙСТВИТЕЛЕН</a:t>
            </a:r>
            <a:r>
              <a:rPr lang="ru-RU" sz="2800" dirty="0">
                <a:solidFill>
                  <a:prstClr val="black"/>
                </a:solidFill>
              </a:rPr>
              <a:t>.</a:t>
            </a:r>
          </a:p>
          <a:p>
            <a:pPr lvl="0" algn="just"/>
            <a:endParaRPr lang="bg-BG" sz="11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bg-BG" b="1" dirty="0">
                <a:solidFill>
                  <a:srgbClr val="C00000"/>
                </a:solidFill>
              </a:rPr>
              <a:t>Действителните</a:t>
            </a:r>
            <a:r>
              <a:rPr lang="bg-BG" dirty="0">
                <a:solidFill>
                  <a:prstClr val="black"/>
                </a:solidFill>
              </a:rPr>
              <a:t> гласове се подреждат на купчинки по кандидатски листи </a:t>
            </a:r>
            <a:r>
              <a:rPr lang="bg-BG" b="1" dirty="0">
                <a:solidFill>
                  <a:prstClr val="black"/>
                </a:solidFill>
              </a:rPr>
              <a:t>и купчинка с гласове „Не подкрепям никого</a:t>
            </a:r>
            <a:r>
              <a:rPr lang="bg-BG" dirty="0">
                <a:solidFill>
                  <a:prstClr val="black"/>
                </a:solidFill>
              </a:rPr>
              <a:t>“.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7091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1"/>
          <p:cNvSpPr>
            <a:spLocks noGrp="1"/>
          </p:cNvSpPr>
          <p:nvPr>
            <p:ph idx="1"/>
          </p:nvPr>
        </p:nvSpPr>
        <p:spPr>
          <a:xfrm>
            <a:off x="539750" y="333375"/>
            <a:ext cx="8229600" cy="597535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bg-BG" b="1" dirty="0" smtClean="0">
                <a:solidFill>
                  <a:srgbClr val="FF0000"/>
                </a:solidFill>
              </a:rPr>
              <a:t>   ГЛАСЪТ </a:t>
            </a:r>
            <a:r>
              <a:rPr lang="bg-BG" b="1" dirty="0">
                <a:solidFill>
                  <a:srgbClr val="FF0000"/>
                </a:solidFill>
              </a:rPr>
              <a:t>Е ДЕЙСТВИТЕЛЕН, КОГАТО </a:t>
            </a:r>
            <a:r>
              <a:rPr lang="bg-BG" b="1" dirty="0" smtClean="0">
                <a:solidFill>
                  <a:srgbClr val="FF0000"/>
                </a:solidFill>
              </a:rPr>
              <a:t>:</a:t>
            </a:r>
            <a:endParaRPr lang="bg-BG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bg-BG" dirty="0"/>
              <a:t>- бюлетината е по установен образец;</a:t>
            </a:r>
          </a:p>
          <a:p>
            <a:pPr marL="0" indent="0" algn="just">
              <a:buNone/>
            </a:pPr>
            <a:r>
              <a:rPr lang="bg-BG" dirty="0"/>
              <a:t>- на гърба на бюлетината са положени </a:t>
            </a:r>
            <a:r>
              <a:rPr lang="bg-BG" b="1" dirty="0">
                <a:solidFill>
                  <a:srgbClr val="FF0000"/>
                </a:solidFill>
              </a:rPr>
              <a:t>два печата </a:t>
            </a:r>
            <a:r>
              <a:rPr lang="bg-BG" dirty="0"/>
              <a:t>на съответната СИК;</a:t>
            </a:r>
          </a:p>
          <a:p>
            <a:pPr marL="0" indent="0" algn="just">
              <a:buNone/>
            </a:pPr>
            <a:r>
              <a:rPr lang="bg-BG" dirty="0"/>
              <a:t>- върху бюлетината вотът на избирателя е отбелязан със знак „Х“ или „V“ с химикал, пишещ със син цвят, само в едно от квадратчетата за гласуване</a:t>
            </a:r>
            <a:r>
              <a:rPr lang="bg-BG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- в </a:t>
            </a:r>
            <a:r>
              <a:rPr lang="ru-RU" dirty="0" err="1"/>
              <a:t>бюлетината</a:t>
            </a:r>
            <a:r>
              <a:rPr lang="ru-RU" dirty="0"/>
              <a:t> за </a:t>
            </a:r>
            <a:r>
              <a:rPr lang="ru-RU" dirty="0" err="1"/>
              <a:t>общински</a:t>
            </a:r>
            <a:r>
              <a:rPr lang="ru-RU" dirty="0"/>
              <a:t> </a:t>
            </a:r>
            <a:r>
              <a:rPr lang="ru-RU" dirty="0" err="1"/>
              <a:t>съветници</a:t>
            </a:r>
            <a:r>
              <a:rPr lang="ru-RU" dirty="0"/>
              <a:t> </a:t>
            </a:r>
            <a:r>
              <a:rPr lang="ru-RU" dirty="0" err="1"/>
              <a:t>вотът</a:t>
            </a:r>
            <a:r>
              <a:rPr lang="ru-RU" dirty="0"/>
              <a:t> е </a:t>
            </a:r>
            <a:r>
              <a:rPr lang="ru-RU" dirty="0" err="1"/>
              <a:t>отбелязан</a:t>
            </a:r>
            <a:r>
              <a:rPr lang="ru-RU" dirty="0"/>
              <a:t> в </a:t>
            </a:r>
            <a:r>
              <a:rPr lang="ru-RU" dirty="0" err="1"/>
              <a:t>едно</a:t>
            </a:r>
            <a:r>
              <a:rPr lang="ru-RU" dirty="0"/>
              <a:t> от </a:t>
            </a:r>
            <a:r>
              <a:rPr lang="ru-RU" dirty="0" err="1"/>
              <a:t>квадратчетата</a:t>
            </a:r>
            <a:r>
              <a:rPr lang="ru-RU" dirty="0"/>
              <a:t> за </a:t>
            </a:r>
            <a:r>
              <a:rPr lang="ru-RU" dirty="0" smtClean="0"/>
              <a:t>дадена партия </a:t>
            </a:r>
            <a:r>
              <a:rPr lang="ru-RU" dirty="0" err="1" smtClean="0"/>
              <a:t>със</a:t>
            </a:r>
            <a:r>
              <a:rPr lang="ru-RU" dirty="0" smtClean="0"/>
              <a:t> </a:t>
            </a:r>
            <a:r>
              <a:rPr lang="ru-RU" dirty="0"/>
              <a:t>знак „Х“ или „V“ с </a:t>
            </a:r>
            <a:r>
              <a:rPr lang="ru-RU" dirty="0" err="1"/>
              <a:t>химикал</a:t>
            </a:r>
            <a:r>
              <a:rPr lang="ru-RU" dirty="0"/>
              <a:t>, </a:t>
            </a:r>
            <a:r>
              <a:rPr lang="ru-RU" dirty="0" err="1"/>
              <a:t>пишещ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син</a:t>
            </a:r>
            <a:r>
              <a:rPr lang="ru-RU" dirty="0"/>
              <a:t> </a:t>
            </a:r>
            <a:r>
              <a:rPr lang="ru-RU" dirty="0" err="1" smtClean="0"/>
              <a:t>цвят</a:t>
            </a:r>
            <a:r>
              <a:rPr lang="ru-RU" dirty="0" smtClean="0"/>
              <a:t>. </a:t>
            </a:r>
            <a:r>
              <a:rPr lang="ru-RU" b="1" dirty="0" err="1" smtClean="0"/>
              <a:t>Бюлетината</a:t>
            </a:r>
            <a:r>
              <a:rPr lang="ru-RU" b="1" dirty="0" smtClean="0"/>
              <a:t> е ДЕЙСТВИТЕЛНА и </a:t>
            </a:r>
            <a:r>
              <a:rPr lang="ru-RU" b="1" dirty="0" err="1" smtClean="0"/>
              <a:t>когато</a:t>
            </a:r>
            <a:r>
              <a:rPr lang="ru-RU" b="1" dirty="0" smtClean="0"/>
              <a:t> </a:t>
            </a:r>
            <a:r>
              <a:rPr lang="ru-RU" b="1" dirty="0" err="1"/>
              <a:t>няма</a:t>
            </a:r>
            <a:r>
              <a:rPr lang="ru-RU" b="1" dirty="0"/>
              <a:t> </a:t>
            </a:r>
            <a:r>
              <a:rPr lang="ru-RU" b="1" dirty="0" err="1" smtClean="0"/>
              <a:t>отбелязана</a:t>
            </a:r>
            <a:r>
              <a:rPr lang="ru-RU" b="1" dirty="0" smtClean="0"/>
              <a:t> преференция </a:t>
            </a:r>
            <a:r>
              <a:rPr lang="ru-RU" b="1" dirty="0"/>
              <a:t>или е </a:t>
            </a:r>
            <a:r>
              <a:rPr lang="ru-RU" b="1" dirty="0" err="1" smtClean="0"/>
              <a:t>отбелязана</a:t>
            </a:r>
            <a:r>
              <a:rPr lang="ru-RU" b="1" dirty="0" smtClean="0"/>
              <a:t> </a:t>
            </a:r>
            <a:r>
              <a:rPr lang="ru-RU" b="1" dirty="0" err="1" smtClean="0"/>
              <a:t>повече</a:t>
            </a:r>
            <a:r>
              <a:rPr lang="ru-RU" b="1" dirty="0" smtClean="0"/>
              <a:t> </a:t>
            </a:r>
            <a:r>
              <a:rPr lang="ru-RU" b="1" dirty="0"/>
              <a:t>от </a:t>
            </a:r>
            <a:r>
              <a:rPr lang="ru-RU" b="1" dirty="0" err="1" smtClean="0"/>
              <a:t>една</a:t>
            </a:r>
            <a:r>
              <a:rPr lang="ru-RU" b="1" dirty="0" smtClean="0"/>
              <a:t> преференция </a:t>
            </a:r>
            <a:r>
              <a:rPr lang="ru-RU" b="1" dirty="0"/>
              <a:t>в </a:t>
            </a:r>
            <a:r>
              <a:rPr lang="ru-RU" b="1" dirty="0" err="1" smtClean="0"/>
              <a:t>кръгчетата</a:t>
            </a:r>
            <a:r>
              <a:rPr lang="ru-RU" b="1" dirty="0" smtClean="0"/>
              <a:t>;</a:t>
            </a:r>
            <a:endParaRPr lang="bg-BG" b="1" dirty="0"/>
          </a:p>
          <a:p>
            <a:pPr marL="0" indent="0" algn="just">
              <a:buNone/>
            </a:pPr>
            <a:r>
              <a:rPr lang="bg-BG" dirty="0"/>
              <a:t>- знакът „Х“ или „V“ не навлиза в квадратче за гласуване за друга листа;</a:t>
            </a:r>
          </a:p>
          <a:p>
            <a:pPr marL="0" indent="0" algn="just">
              <a:buNone/>
            </a:pPr>
            <a:r>
              <a:rPr lang="bg-BG" dirty="0"/>
              <a:t>- върху бюлетината няма вписани символи и знаци, като букви, цифри и </a:t>
            </a:r>
            <a:r>
              <a:rPr lang="bg-BG" dirty="0" smtClean="0"/>
              <a:t>други </a:t>
            </a:r>
            <a:r>
              <a:rPr lang="bg-BG" dirty="0"/>
              <a:t>знаци;</a:t>
            </a:r>
          </a:p>
          <a:p>
            <a:pPr marL="0" indent="0" algn="just">
              <a:buNone/>
            </a:pPr>
            <a:r>
              <a:rPr lang="bg-BG" dirty="0"/>
              <a:t>- когато бюлетината има отклонения, дължащи се на дефекти и грешки при производството, или когато върху нея има механични увреждания или зацапвания, гласът се брои за действителен</a:t>
            </a:r>
            <a:r>
              <a:rPr lang="bg-BG" dirty="0" smtClean="0"/>
              <a:t>.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- </a:t>
            </a:r>
            <a:r>
              <a:rPr lang="bg-BG" dirty="0"/>
              <a:t>о</a:t>
            </a:r>
            <a:r>
              <a:rPr lang="bg-BG" dirty="0" smtClean="0"/>
              <a:t>тбелязването е само </a:t>
            </a:r>
            <a:r>
              <a:rPr lang="bg-BG" dirty="0"/>
              <a:t>в квадратчето </a:t>
            </a:r>
            <a:r>
              <a:rPr lang="bg-BG" b="1" dirty="0"/>
              <a:t>„Не подкрепям никого“ </a:t>
            </a:r>
          </a:p>
        </p:txBody>
      </p:sp>
    </p:spTree>
    <p:extLst>
      <p:ext uri="{BB962C8B-B14F-4D97-AF65-F5344CB8AC3E}">
        <p14:creationId xmlns:p14="http://schemas.microsoft.com/office/powerpoint/2010/main" val="291353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5904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b="1" dirty="0">
                <a:solidFill>
                  <a:srgbClr val="FF0000"/>
                </a:solidFill>
              </a:rPr>
              <a:t>ГЛАСЪТ Е НЕДЕЙСТВИТЕЛЕН, КОГАТО :</a:t>
            </a:r>
            <a:endParaRPr lang="bg-BG" dirty="0">
              <a:solidFill>
                <a:srgbClr val="FF0000"/>
              </a:solidFill>
            </a:endParaRPr>
          </a:p>
          <a:p>
            <a:pPr algn="just"/>
            <a:r>
              <a:rPr lang="bg-BG" sz="2600" dirty="0" smtClean="0"/>
              <a:t>бюлетината </a:t>
            </a:r>
            <a:r>
              <a:rPr lang="bg-BG" sz="2600" b="1" dirty="0"/>
              <a:t>не е по </a:t>
            </a:r>
            <a:r>
              <a:rPr lang="bg-BG" sz="2600" b="1" dirty="0" smtClean="0"/>
              <a:t>образец</a:t>
            </a:r>
            <a:r>
              <a:rPr lang="bg-BG" sz="2600" dirty="0"/>
              <a:t>;</a:t>
            </a:r>
          </a:p>
          <a:p>
            <a:pPr algn="just"/>
            <a:r>
              <a:rPr lang="bg-BG" sz="2600" dirty="0" smtClean="0"/>
              <a:t>бюлетината </a:t>
            </a:r>
            <a:r>
              <a:rPr lang="bg-BG" sz="2600" b="1" dirty="0" smtClean="0"/>
              <a:t>НЕ СЪДЪРЖА ДВА БРОЯ ПЕЧАТИ</a:t>
            </a:r>
            <a:r>
              <a:rPr lang="bg-BG" sz="2600" dirty="0" smtClean="0"/>
              <a:t>;</a:t>
            </a:r>
            <a:endParaRPr lang="bg-BG" sz="2600" dirty="0"/>
          </a:p>
          <a:p>
            <a:pPr algn="just"/>
            <a:r>
              <a:rPr lang="bg-BG" sz="2600" dirty="0" smtClean="0"/>
              <a:t>в </a:t>
            </a:r>
            <a:r>
              <a:rPr lang="bg-BG" sz="2600" dirty="0"/>
              <a:t>бюлетината </a:t>
            </a:r>
            <a:r>
              <a:rPr lang="bg-BG" sz="2600" b="1" dirty="0"/>
              <a:t>има вписани </a:t>
            </a:r>
            <a:r>
              <a:rPr lang="bg-BG" sz="2600" dirty="0" smtClean="0"/>
              <a:t>символи и </a:t>
            </a:r>
            <a:r>
              <a:rPr lang="bg-BG" sz="2600" dirty="0"/>
              <a:t>други знаци</a:t>
            </a:r>
            <a:r>
              <a:rPr lang="bg-BG" sz="2600" dirty="0" smtClean="0"/>
              <a:t>;</a:t>
            </a:r>
          </a:p>
          <a:p>
            <a:pPr algn="just"/>
            <a:r>
              <a:rPr lang="bg-BG" sz="2600" dirty="0"/>
              <a:t> </a:t>
            </a:r>
            <a:r>
              <a:rPr lang="bg-BG" sz="2600" dirty="0" smtClean="0"/>
              <a:t>знакът </a:t>
            </a:r>
            <a:r>
              <a:rPr lang="bg-BG" sz="2600" b="1" dirty="0"/>
              <a:t>„Х“ или „V“ не е отбелязан </a:t>
            </a:r>
            <a:r>
              <a:rPr lang="bg-BG" sz="2600" dirty="0"/>
              <a:t>с химикал, пишещ със </a:t>
            </a:r>
            <a:r>
              <a:rPr lang="bg-BG" sz="2600" b="1" dirty="0"/>
              <a:t>син цвят</a:t>
            </a:r>
            <a:r>
              <a:rPr lang="bg-BG" sz="2600" dirty="0"/>
              <a:t>;</a:t>
            </a:r>
          </a:p>
          <a:p>
            <a:pPr algn="just"/>
            <a:r>
              <a:rPr lang="bg-BG" sz="2600" dirty="0"/>
              <a:t> вотът на избирателя </a:t>
            </a:r>
            <a:r>
              <a:rPr lang="bg-BG" sz="2600" b="1" dirty="0"/>
              <a:t>не е отбелязан </a:t>
            </a:r>
            <a:r>
              <a:rPr lang="bg-BG" sz="2600" dirty="0"/>
              <a:t>със знак „Х“ или „V“;</a:t>
            </a:r>
          </a:p>
          <a:p>
            <a:pPr algn="just"/>
            <a:r>
              <a:rPr lang="bg-BG" sz="2600" dirty="0" smtClean="0"/>
              <a:t>върху </a:t>
            </a:r>
            <a:r>
              <a:rPr lang="bg-BG" sz="2600" dirty="0"/>
              <a:t>бюлетината </a:t>
            </a:r>
            <a:r>
              <a:rPr lang="bg-BG" sz="2600" b="1" dirty="0"/>
              <a:t>има отбелязване в повече от едно </a:t>
            </a:r>
            <a:r>
              <a:rPr lang="bg-BG" sz="2600" b="1" dirty="0" smtClean="0"/>
              <a:t>КВАДРАТЧЕ</a:t>
            </a:r>
            <a:r>
              <a:rPr lang="bg-BG" sz="2600" dirty="0" smtClean="0"/>
              <a:t>;</a:t>
            </a:r>
            <a:endParaRPr lang="bg-BG" sz="2600" dirty="0"/>
          </a:p>
          <a:p>
            <a:pPr algn="just"/>
            <a:r>
              <a:rPr lang="bg-BG" sz="2600" dirty="0"/>
              <a:t>Когато </a:t>
            </a:r>
            <a:r>
              <a:rPr lang="bg-BG" sz="2600" dirty="0" smtClean="0"/>
              <a:t>намерената </a:t>
            </a:r>
            <a:r>
              <a:rPr lang="bg-BG" sz="2600" dirty="0"/>
              <a:t>бюлетина, </a:t>
            </a:r>
            <a:r>
              <a:rPr lang="bg-BG" sz="2600" dirty="0" smtClean="0"/>
              <a:t>е с </a:t>
            </a:r>
            <a:r>
              <a:rPr lang="ru-RU" sz="2600" dirty="0" err="1" smtClean="0"/>
              <a:t>неоткъснат</a:t>
            </a:r>
            <a:r>
              <a:rPr lang="ru-RU" sz="2600" dirty="0" smtClean="0"/>
              <a:t> </a:t>
            </a:r>
            <a:r>
              <a:rPr lang="ru-RU" sz="2600" dirty="0" err="1"/>
              <a:t>отрязъкът</a:t>
            </a:r>
            <a:r>
              <a:rPr lang="ru-RU" sz="2600" dirty="0"/>
              <a:t> с </a:t>
            </a:r>
            <a:r>
              <a:rPr lang="ru-RU" sz="2600" dirty="0" err="1"/>
              <a:t>поредния</a:t>
            </a:r>
            <a:r>
              <a:rPr lang="ru-RU" sz="2600" dirty="0"/>
              <a:t> номер </a:t>
            </a:r>
            <a:r>
              <a:rPr lang="bg-BG" sz="2600" dirty="0" smtClean="0"/>
              <a:t>и номера не съвпада с </a:t>
            </a:r>
            <a:r>
              <a:rPr lang="bg-BG" sz="2600" dirty="0"/>
              <a:t>поредния номер на бюлетината в </a:t>
            </a:r>
            <a:r>
              <a:rPr lang="bg-BG" sz="2600" dirty="0" smtClean="0"/>
              <a:t>кочана. </a:t>
            </a:r>
            <a:endParaRPr lang="bg-BG" sz="2600" dirty="0">
              <a:solidFill>
                <a:srgbClr val="00B050"/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4464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</a:t>
            </a:r>
            <a:r>
              <a:rPr lang="bg-BG" dirty="0" smtClean="0"/>
              <a:t>референции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/>
              <a:t>ЛИПСАТА НА ОТБЕЛЯЗВАНЕ НА ПРЕФЕРЕНЦИЯ </a:t>
            </a:r>
            <a:r>
              <a:rPr lang="ru-RU" dirty="0" smtClean="0"/>
              <a:t>(в </a:t>
            </a:r>
            <a:r>
              <a:rPr lang="ru-RU" dirty="0" err="1" smtClean="0"/>
              <a:t>кръгчетата</a:t>
            </a:r>
            <a:r>
              <a:rPr lang="ru-RU" dirty="0" smtClean="0"/>
              <a:t>) ИЛИ ОТБЕЛЯЗВАНЕ НА </a:t>
            </a:r>
            <a:r>
              <a:rPr lang="ru-RU" dirty="0"/>
              <a:t>ДВЕ ПРЕФЕРЕНЦИИ ЕДНОВРЕМЕННО </a:t>
            </a:r>
            <a:r>
              <a:rPr lang="ru-RU" dirty="0" smtClean="0">
                <a:solidFill>
                  <a:srgbClr val="FF0000"/>
                </a:solidFill>
              </a:rPr>
              <a:t>НЕ </a:t>
            </a:r>
            <a:r>
              <a:rPr lang="ru-RU" dirty="0">
                <a:solidFill>
                  <a:srgbClr val="FF0000"/>
                </a:solidFill>
              </a:rPr>
              <a:t>ПРАВИ ГЛАСА НЕДЕЙСТВИТЕЛЕН</a:t>
            </a:r>
            <a:r>
              <a:rPr lang="ru-RU" dirty="0"/>
              <a:t>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ТАЗИ </a:t>
            </a:r>
            <a:r>
              <a:rPr lang="ru-RU" dirty="0"/>
              <a:t>БЮЛЕТИНА СЕ ОТРАЗЯВА В ПРОТОКОЛА КЪМ ДЕЙСТВИТЕЛНИТЕ ГЛАСОВЕ ЗА ПАРТИЯТА/ КОАЛИЦИЯТА/МЕСТНАТА КОАЛИЦИЯ.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(</a:t>
            </a:r>
            <a:r>
              <a:rPr lang="ru-RU" dirty="0"/>
              <a:t>на </a:t>
            </a:r>
            <a:r>
              <a:rPr lang="ru-RU" dirty="0" err="1"/>
              <a:t>бланката-чернова</a:t>
            </a:r>
            <a:r>
              <a:rPr lang="ru-RU" dirty="0"/>
              <a:t> за </a:t>
            </a:r>
            <a:r>
              <a:rPr lang="ru-RU" dirty="0" err="1" smtClean="0"/>
              <a:t>броене</a:t>
            </a:r>
            <a:r>
              <a:rPr lang="ru-RU" dirty="0" smtClean="0"/>
              <a:t> на </a:t>
            </a:r>
            <a:r>
              <a:rPr lang="ru-RU" dirty="0" err="1" smtClean="0"/>
              <a:t>преференциите</a:t>
            </a:r>
            <a:r>
              <a:rPr lang="ru-RU" dirty="0" smtClean="0"/>
              <a:t>, </a:t>
            </a:r>
            <a:r>
              <a:rPr lang="ru-RU" dirty="0" err="1" smtClean="0"/>
              <a:t>тези</a:t>
            </a:r>
            <a:r>
              <a:rPr lang="ru-RU" dirty="0" smtClean="0"/>
              <a:t> </a:t>
            </a:r>
            <a:r>
              <a:rPr lang="ru-RU" dirty="0" err="1" smtClean="0"/>
              <a:t>бюлетини</a:t>
            </a:r>
            <a:r>
              <a:rPr lang="ru-RU" dirty="0" smtClean="0"/>
              <a:t> </a:t>
            </a:r>
            <a:r>
              <a:rPr lang="ru-RU" dirty="0"/>
              <a:t>се </a:t>
            </a:r>
            <a:r>
              <a:rPr lang="ru-RU" dirty="0" err="1"/>
              <a:t>вписва</a:t>
            </a:r>
            <a:r>
              <a:rPr lang="ru-RU" dirty="0"/>
              <a:t> в клетка «БЕЗ»).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293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5" y="260648"/>
            <a:ext cx="640720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bg-BG" sz="3200" b="1" dirty="0" smtClean="0"/>
          </a:p>
          <a:p>
            <a:pPr algn="ctr"/>
            <a:r>
              <a:rPr lang="bg-BG" sz="2800" b="1" dirty="0" smtClean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</a:rPr>
              <a:t>За да сте сигурни, че сте извършили всички </a:t>
            </a:r>
            <a:r>
              <a:rPr lang="bg-BG" sz="2800" b="1" dirty="0" smtClean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</a:rPr>
              <a:t>необходими </a:t>
            </a:r>
            <a:r>
              <a:rPr lang="bg-BG" sz="2800" b="1" dirty="0" smtClean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</a:rPr>
              <a:t>действия в деня преди изборите използвайте т.нар. </a:t>
            </a:r>
          </a:p>
          <a:p>
            <a:pPr algn="ctr"/>
            <a:r>
              <a:rPr lang="bg-BG" sz="2800" b="1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bg-BG" sz="2800" b="1" dirty="0" smtClean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</a:rPr>
              <a:t>        „чек лист“, в който стъпка по стъпка е </a:t>
            </a:r>
          </a:p>
          <a:p>
            <a:pPr algn="ctr"/>
            <a:r>
              <a:rPr lang="bg-BG" sz="2800" b="1" dirty="0" smtClean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</a:rPr>
              <a:t>               описано какво се очаква от </a:t>
            </a:r>
            <a:r>
              <a:rPr lang="bg-BG" sz="2800" b="1" dirty="0" smtClean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</a:rPr>
              <a:t>Вас - </a:t>
            </a:r>
            <a:r>
              <a:rPr lang="bg-BG" sz="2800" b="1" i="1" dirty="0" smtClean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</a:rPr>
              <a:t>стр.48 от Методическите указания</a:t>
            </a:r>
            <a:endParaRPr lang="ru-RU" sz="2800" b="1" i="1" dirty="0">
              <a:solidFill>
                <a:schemeClr val="accent4">
                  <a:lumMod val="75000"/>
                </a:schemeClr>
              </a:solidFill>
              <a:latin typeface="Book Antiqua" panose="02040602050305030304" pitchFamily="18" charset="0"/>
            </a:endParaRPr>
          </a:p>
          <a:p>
            <a:endParaRPr lang="en-US" sz="3200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794033"/>
            <a:ext cx="1944216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3883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ru-RU" sz="3200" dirty="0" err="1"/>
              <a:t>Бюлетините</a:t>
            </a:r>
            <a:r>
              <a:rPr lang="ru-RU" sz="3200" dirty="0"/>
              <a:t> се </a:t>
            </a:r>
            <a:r>
              <a:rPr lang="ru-RU" sz="3200" dirty="0" err="1"/>
              <a:t>подреждат</a:t>
            </a:r>
            <a:r>
              <a:rPr lang="ru-RU" sz="3200" dirty="0"/>
              <a:t> на две </a:t>
            </a:r>
            <a:r>
              <a:rPr lang="ru-RU" sz="3200" dirty="0" err="1"/>
              <a:t>отделни</a:t>
            </a:r>
            <a:r>
              <a:rPr lang="ru-RU" sz="3200" dirty="0"/>
              <a:t> </a:t>
            </a:r>
            <a:r>
              <a:rPr lang="ru-RU" sz="3200" dirty="0" err="1"/>
              <a:t>купчини</a:t>
            </a:r>
            <a:r>
              <a:rPr lang="ru-RU" sz="3200" dirty="0"/>
              <a:t> – </a:t>
            </a:r>
            <a:r>
              <a:rPr lang="ru-RU" sz="3200" dirty="0" err="1"/>
              <a:t>действителни</a:t>
            </a:r>
            <a:r>
              <a:rPr lang="ru-RU" sz="3200" dirty="0"/>
              <a:t> </a:t>
            </a:r>
            <a:r>
              <a:rPr lang="ru-RU" sz="3200" dirty="0" smtClean="0"/>
              <a:t>и </a:t>
            </a:r>
            <a:r>
              <a:rPr lang="ru-RU" sz="3200" dirty="0" err="1"/>
              <a:t>недействителни</a:t>
            </a:r>
            <a:r>
              <a:rPr lang="ru-RU" sz="3200" dirty="0"/>
              <a:t> </a:t>
            </a:r>
            <a:r>
              <a:rPr lang="ru-RU" sz="3200" dirty="0" smtClean="0"/>
              <a:t> </a:t>
            </a: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err="1"/>
              <a:t>Купчините</a:t>
            </a:r>
            <a:r>
              <a:rPr lang="ru-RU" dirty="0"/>
              <a:t> с </a:t>
            </a:r>
            <a:r>
              <a:rPr lang="ru-RU" dirty="0" err="1"/>
              <a:t>действителни</a:t>
            </a:r>
            <a:r>
              <a:rPr lang="ru-RU" dirty="0"/>
              <a:t> и с </a:t>
            </a:r>
            <a:r>
              <a:rPr lang="ru-RU" dirty="0" err="1"/>
              <a:t>недействителни</a:t>
            </a:r>
            <a:r>
              <a:rPr lang="ru-RU" dirty="0"/>
              <a:t> </a:t>
            </a:r>
            <a:r>
              <a:rPr lang="ru-RU" dirty="0" err="1"/>
              <a:t>бюлетини</a:t>
            </a:r>
            <a:r>
              <a:rPr lang="ru-RU" dirty="0"/>
              <a:t> се </a:t>
            </a:r>
            <a:r>
              <a:rPr lang="ru-RU" dirty="0" err="1"/>
              <a:t>преброяват</a:t>
            </a:r>
            <a:r>
              <a:rPr lang="ru-RU" dirty="0"/>
              <a:t> </a:t>
            </a:r>
            <a:r>
              <a:rPr lang="ru-RU" dirty="0" err="1"/>
              <a:t>поотделно</a:t>
            </a:r>
            <a:r>
              <a:rPr lang="ru-RU" dirty="0"/>
              <a:t>. </a:t>
            </a:r>
            <a:r>
              <a:rPr lang="ru-RU" dirty="0" err="1"/>
              <a:t>Броят</a:t>
            </a:r>
            <a:r>
              <a:rPr lang="ru-RU" dirty="0"/>
              <a:t> на </a:t>
            </a:r>
            <a:r>
              <a:rPr lang="ru-RU" dirty="0" err="1"/>
              <a:t>недействителните</a:t>
            </a:r>
            <a:r>
              <a:rPr lang="ru-RU" dirty="0"/>
              <a:t> </a:t>
            </a:r>
            <a:r>
              <a:rPr lang="ru-RU" dirty="0" err="1"/>
              <a:t>гласове</a:t>
            </a:r>
            <a:r>
              <a:rPr lang="ru-RU" dirty="0"/>
              <a:t> се </a:t>
            </a:r>
            <a:r>
              <a:rPr lang="ru-RU" dirty="0" err="1"/>
              <a:t>вписва</a:t>
            </a:r>
            <a:r>
              <a:rPr lang="ru-RU" dirty="0"/>
              <a:t> в точка 6 от </a:t>
            </a:r>
            <a:r>
              <a:rPr lang="ru-RU" dirty="0" smtClean="0"/>
              <a:t>протокола, </a:t>
            </a:r>
            <a:r>
              <a:rPr lang="ru-RU" dirty="0"/>
              <a:t>а </a:t>
            </a:r>
            <a:r>
              <a:rPr lang="ru-RU" dirty="0" err="1"/>
              <a:t>броят</a:t>
            </a:r>
            <a:r>
              <a:rPr lang="ru-RU" dirty="0"/>
              <a:t> на </a:t>
            </a:r>
            <a:r>
              <a:rPr lang="ru-RU" dirty="0" err="1"/>
              <a:t>действителните</a:t>
            </a:r>
            <a:r>
              <a:rPr lang="ru-RU" dirty="0"/>
              <a:t> – в точка 7. 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9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ПРЕБРОЯВАНЕ НА ПРЕФЕРЕНЦИИТЕ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ru-RU" dirty="0" smtClean="0"/>
              <a:t>ПРЕБРОЯВАНЕТО ИЗВЪРШЕТЕ КАТО ПОЛЗВАТЕ БЛАНКА-ЧЕРНОВА ЗА ТАЗИ ЦЕЛ. </a:t>
            </a:r>
          </a:p>
          <a:p>
            <a:pPr marL="0" indent="0" algn="ctr">
              <a:buNone/>
            </a:pPr>
            <a:r>
              <a:rPr lang="ru-RU" dirty="0" smtClean="0"/>
              <a:t>ТОВА ЩЕ УЛЕСНИ РАБОТАТА ВИ И ЩЕ ПОМОГНЕ ЗА ПО-БЪРЗОТО ПРЕБРОЯВАНЕ.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ВНИМАНИЕ:</a:t>
            </a:r>
            <a:r>
              <a:rPr lang="ru-RU" dirty="0" smtClean="0"/>
              <a:t> ОТЧИТАЙТЕ ВНИМАТЕЛНО ПРЕФЕРЕНЦИИТЕ. ПОЛУЧЕНИТЕ ЧИСЛА СА ВАЖНИ, ЗА ДА ИЗЛЯЗАТ ВСИЧКИ КОНТРОЛИ ОТ ПРОТОКОЛА.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91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algn="just"/>
            <a:r>
              <a:rPr lang="bg-BG" dirty="0">
                <a:solidFill>
                  <a:prstClr val="black"/>
                </a:solidFill>
              </a:rPr>
              <a:t>В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бланките-чернови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за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отразяване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резултатите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 от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преброяването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преференциите</a:t>
            </a:r>
            <a:r>
              <a:rPr lang="bg-BG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bg-BG" dirty="0">
                <a:solidFill>
                  <a:prstClr val="black"/>
                </a:solidFill>
              </a:rPr>
              <a:t>на мястото на заличените кандидати е оставено празно място </a:t>
            </a:r>
            <a:r>
              <a:rPr lang="bg-BG" dirty="0" smtClean="0">
                <a:solidFill>
                  <a:prstClr val="black"/>
                </a:solidFill>
              </a:rPr>
              <a:t>и </a:t>
            </a:r>
            <a:r>
              <a:rPr lang="bg-BG" dirty="0">
                <a:solidFill>
                  <a:prstClr val="black"/>
                </a:solidFill>
              </a:rPr>
              <a:t>срещу номера на кандидата е вписан и текста „заличен“. </a:t>
            </a:r>
            <a:endParaRPr lang="bg-BG" dirty="0" smtClean="0">
              <a:solidFill>
                <a:prstClr val="black"/>
              </a:solidFill>
            </a:endParaRPr>
          </a:p>
          <a:p>
            <a:pPr algn="just"/>
            <a:r>
              <a:rPr lang="bg-BG" dirty="0" smtClean="0">
                <a:solidFill>
                  <a:prstClr val="black"/>
                </a:solidFill>
              </a:rPr>
              <a:t>Бланките </a:t>
            </a:r>
            <a:r>
              <a:rPr lang="bg-BG" dirty="0">
                <a:solidFill>
                  <a:prstClr val="black"/>
                </a:solidFill>
              </a:rPr>
              <a:t>за чернови са изготвени с толкова на брой квадратчета с номера за попълване колкото са кандидатите. </a:t>
            </a:r>
            <a:endParaRPr lang="bg-BG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4420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92688"/>
          </a:xfrm>
        </p:spPr>
        <p:txBody>
          <a:bodyPr>
            <a:noAutofit/>
          </a:bodyPr>
          <a:lstStyle/>
          <a:p>
            <a:pPr algn="just"/>
            <a:endParaRPr lang="ru-RU" sz="2000" dirty="0" smtClean="0"/>
          </a:p>
          <a:p>
            <a:pPr marL="0" indent="0" algn="ctr">
              <a:buNone/>
            </a:pPr>
            <a:r>
              <a:rPr lang="ru-RU" sz="2800" b="1" dirty="0" smtClean="0"/>
              <a:t>КАК БРОИМ ПРЕФЕРЕНЦИИТЕ В БЛАНКАТА ЗА ПРЕБРОЯВАНЕ</a:t>
            </a:r>
            <a:endParaRPr lang="ru-RU" sz="2800" b="1" dirty="0"/>
          </a:p>
          <a:p>
            <a:pPr algn="just"/>
            <a:endParaRPr lang="ru-RU" sz="2000" dirty="0"/>
          </a:p>
          <a:p>
            <a:pPr marL="0" indent="0" algn="just">
              <a:buNone/>
            </a:pPr>
            <a:r>
              <a:rPr lang="ru-RU" sz="2000" dirty="0" smtClean="0"/>
              <a:t>При </a:t>
            </a:r>
            <a:r>
              <a:rPr lang="ru-RU" sz="2000" dirty="0" err="1"/>
              <a:t>обявяване</a:t>
            </a:r>
            <a:r>
              <a:rPr lang="ru-RU" sz="2000" dirty="0"/>
              <a:t> на </a:t>
            </a:r>
            <a:r>
              <a:rPr lang="ru-RU" sz="2000" dirty="0" err="1" smtClean="0"/>
              <a:t>първата</a:t>
            </a:r>
            <a:r>
              <a:rPr lang="ru-RU" sz="2000" dirty="0" smtClean="0"/>
              <a:t> преференция за </a:t>
            </a:r>
            <a:r>
              <a:rPr lang="ru-RU" sz="2000" dirty="0"/>
              <a:t>кандидат № 101 се </a:t>
            </a:r>
            <a:r>
              <a:rPr lang="ru-RU" sz="2000" dirty="0" err="1"/>
              <a:t>огражда</a:t>
            </a:r>
            <a:r>
              <a:rPr lang="ru-RU" sz="2000" dirty="0"/>
              <a:t> </a:t>
            </a:r>
            <a:r>
              <a:rPr lang="ru-RU" sz="2000" dirty="0" smtClean="0"/>
              <a:t>или </a:t>
            </a:r>
            <a:r>
              <a:rPr lang="ru-RU" sz="2000" dirty="0" err="1" smtClean="0"/>
              <a:t>зачертава</a:t>
            </a:r>
            <a:r>
              <a:rPr lang="ru-RU" sz="2000" dirty="0" smtClean="0"/>
              <a:t> </a:t>
            </a:r>
            <a:r>
              <a:rPr lang="ru-RU" sz="2000" dirty="0" err="1"/>
              <a:t>числото</a:t>
            </a:r>
            <a:r>
              <a:rPr lang="ru-RU" sz="2000" dirty="0"/>
              <a:t> 1 в </a:t>
            </a:r>
            <a:r>
              <a:rPr lang="ru-RU" sz="2000" dirty="0" err="1"/>
              <a:t>полето</a:t>
            </a:r>
            <a:r>
              <a:rPr lang="ru-RU" sz="2000" dirty="0"/>
              <a:t> на </a:t>
            </a:r>
            <a:r>
              <a:rPr lang="ru-RU" sz="2000" dirty="0" err="1"/>
              <a:t>този</a:t>
            </a:r>
            <a:r>
              <a:rPr lang="ru-RU" sz="2000" dirty="0"/>
              <a:t> кандидат. При </a:t>
            </a:r>
            <a:r>
              <a:rPr lang="ru-RU" sz="2000" dirty="0" err="1"/>
              <a:t>обявяване</a:t>
            </a:r>
            <a:r>
              <a:rPr lang="ru-RU" sz="2000" dirty="0"/>
              <a:t> на </a:t>
            </a:r>
            <a:r>
              <a:rPr lang="ru-RU" sz="2000" dirty="0" err="1" smtClean="0"/>
              <a:t>втората</a:t>
            </a:r>
            <a:r>
              <a:rPr lang="ru-RU" sz="2000" dirty="0" smtClean="0"/>
              <a:t> преференция </a:t>
            </a:r>
            <a:r>
              <a:rPr lang="ru-RU" sz="2000" dirty="0"/>
              <a:t>за </a:t>
            </a:r>
            <a:r>
              <a:rPr lang="ru-RU" sz="2000" dirty="0" err="1"/>
              <a:t>същия</a:t>
            </a:r>
            <a:r>
              <a:rPr lang="ru-RU" sz="2000" dirty="0"/>
              <a:t> кандидат се </a:t>
            </a:r>
            <a:r>
              <a:rPr lang="ru-RU" sz="2000" dirty="0" err="1"/>
              <a:t>огражда</a:t>
            </a:r>
            <a:r>
              <a:rPr lang="ru-RU" sz="2000" dirty="0"/>
              <a:t> </a:t>
            </a:r>
            <a:r>
              <a:rPr lang="ru-RU" sz="2000" dirty="0" smtClean="0"/>
              <a:t>или </a:t>
            </a:r>
            <a:r>
              <a:rPr lang="ru-RU" sz="2000" dirty="0" err="1" smtClean="0"/>
              <a:t>зачертава</a:t>
            </a:r>
            <a:r>
              <a:rPr lang="ru-RU" sz="2000" dirty="0" smtClean="0"/>
              <a:t> </a:t>
            </a:r>
            <a:r>
              <a:rPr lang="ru-RU" sz="2000" dirty="0" err="1"/>
              <a:t>числото</a:t>
            </a:r>
            <a:r>
              <a:rPr lang="ru-RU" sz="2000" dirty="0"/>
              <a:t> 2 и </a:t>
            </a:r>
            <a:r>
              <a:rPr lang="ru-RU" sz="2000" dirty="0" err="1"/>
              <a:t>така</a:t>
            </a:r>
            <a:r>
              <a:rPr lang="ru-RU" sz="2000" dirty="0"/>
              <a:t> </a:t>
            </a:r>
            <a:r>
              <a:rPr lang="ru-RU" sz="2000" dirty="0" err="1"/>
              <a:t>нататък</a:t>
            </a:r>
            <a:r>
              <a:rPr lang="ru-RU" sz="2000" dirty="0"/>
              <a:t>. </a:t>
            </a:r>
            <a:r>
              <a:rPr lang="ru-RU" sz="2000" dirty="0" err="1"/>
              <a:t>Последното</a:t>
            </a:r>
            <a:r>
              <a:rPr lang="ru-RU" sz="2000" dirty="0"/>
              <a:t> </a:t>
            </a:r>
            <a:r>
              <a:rPr lang="ru-RU" sz="2000" dirty="0" err="1"/>
              <a:t>оградено</a:t>
            </a:r>
            <a:r>
              <a:rPr lang="ru-RU" sz="2000" dirty="0"/>
              <a:t> </a:t>
            </a:r>
            <a:r>
              <a:rPr lang="ru-RU" sz="2000" dirty="0" smtClean="0"/>
              <a:t>или </a:t>
            </a:r>
            <a:r>
              <a:rPr lang="ru-RU" sz="2000" dirty="0" err="1" smtClean="0"/>
              <a:t>зачертано</a:t>
            </a:r>
            <a:r>
              <a:rPr lang="ru-RU" sz="2000" dirty="0" smtClean="0"/>
              <a:t> число </a:t>
            </a:r>
            <a:r>
              <a:rPr lang="ru-RU" sz="2000" dirty="0" err="1" smtClean="0"/>
              <a:t>показва</a:t>
            </a:r>
            <a:r>
              <a:rPr lang="ru-RU" sz="2000" dirty="0" smtClean="0"/>
              <a:t> </a:t>
            </a:r>
            <a:r>
              <a:rPr lang="ru-RU" sz="2000" dirty="0" err="1"/>
              <a:t>броя</a:t>
            </a:r>
            <a:r>
              <a:rPr lang="ru-RU" sz="2000" dirty="0"/>
              <a:t> на </a:t>
            </a:r>
            <a:r>
              <a:rPr lang="ru-RU" sz="2000" dirty="0" err="1"/>
              <a:t>преференциите</a:t>
            </a:r>
            <a:r>
              <a:rPr lang="ru-RU" sz="2000" dirty="0"/>
              <a:t>, </a:t>
            </a:r>
            <a:r>
              <a:rPr lang="ru-RU" sz="2000" dirty="0" err="1"/>
              <a:t>получени</a:t>
            </a:r>
            <a:r>
              <a:rPr lang="ru-RU" sz="2000" dirty="0"/>
              <a:t> от </a:t>
            </a:r>
            <a:r>
              <a:rPr lang="ru-RU" sz="2000" dirty="0" err="1"/>
              <a:t>този</a:t>
            </a:r>
            <a:r>
              <a:rPr lang="ru-RU" sz="2000" dirty="0"/>
              <a:t> кандидат</a:t>
            </a:r>
            <a:r>
              <a:rPr lang="ru-RU" sz="2000" dirty="0" smtClean="0"/>
              <a:t>.</a:t>
            </a:r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       От </a:t>
            </a:r>
            <a:r>
              <a:rPr lang="ru-RU" sz="2000" dirty="0" err="1" smtClean="0"/>
              <a:t>бланката</a:t>
            </a:r>
            <a:r>
              <a:rPr lang="ru-RU" sz="2000" dirty="0" smtClean="0"/>
              <a:t> за </a:t>
            </a:r>
            <a:r>
              <a:rPr lang="ru-RU" sz="2000" dirty="0" err="1" smtClean="0"/>
              <a:t>преброяване</a:t>
            </a:r>
            <a:r>
              <a:rPr lang="ru-RU" sz="2000" dirty="0" smtClean="0"/>
              <a:t> </a:t>
            </a:r>
            <a:r>
              <a:rPr lang="ru-RU" sz="2000" dirty="0" err="1" smtClean="0"/>
              <a:t>по-долу</a:t>
            </a:r>
            <a:r>
              <a:rPr lang="ru-RU" sz="2000" dirty="0" smtClean="0"/>
              <a:t> става ясно, че за кандидат 101 </a:t>
            </a:r>
            <a:r>
              <a:rPr lang="ru-RU" sz="2000" dirty="0" err="1" smtClean="0"/>
              <a:t>преференциите</a:t>
            </a:r>
            <a:r>
              <a:rPr lang="ru-RU" sz="2000" dirty="0" smtClean="0"/>
              <a:t> са 5</a:t>
            </a:r>
            <a:endParaRPr lang="ru-RU" sz="2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142759"/>
              </p:ext>
            </p:extLst>
          </p:nvPr>
        </p:nvGraphicFramePr>
        <p:xfrm>
          <a:off x="971600" y="4941168"/>
          <a:ext cx="7315200" cy="9525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476250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 dirty="0">
                          <a:effectLst/>
                        </a:rPr>
                        <a:t>1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 dirty="0">
                          <a:effectLst/>
                        </a:rPr>
                        <a:t>2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 dirty="0">
                          <a:effectLst/>
                        </a:rPr>
                        <a:t>3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 dirty="0">
                          <a:effectLst/>
                        </a:rPr>
                        <a:t>4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 dirty="0">
                          <a:effectLst/>
                        </a:rPr>
                        <a:t>5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>
                          <a:effectLst/>
                        </a:rPr>
                        <a:t>6</a:t>
                      </a:r>
                      <a:endParaRPr lang="bg-BG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>
                          <a:effectLst/>
                        </a:rPr>
                        <a:t>7</a:t>
                      </a:r>
                      <a:endParaRPr lang="bg-BG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>
                          <a:effectLst/>
                        </a:rPr>
                        <a:t>8</a:t>
                      </a:r>
                      <a:endParaRPr lang="bg-BG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>
                          <a:effectLst/>
                        </a:rPr>
                        <a:t>9</a:t>
                      </a:r>
                      <a:endParaRPr lang="bg-BG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>
                          <a:effectLst/>
                        </a:rPr>
                        <a:t>10</a:t>
                      </a:r>
                      <a:endParaRPr lang="bg-BG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>
                          <a:effectLst/>
                        </a:rPr>
                        <a:t> </a:t>
                      </a:r>
                      <a:endParaRPr lang="bg-BG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>
                          <a:effectLst/>
                        </a:rPr>
                        <a:t> </a:t>
                      </a:r>
                      <a:endParaRPr lang="bg-BG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76250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>
                          <a:effectLst/>
                        </a:rPr>
                        <a:t> </a:t>
                      </a:r>
                      <a:endParaRPr lang="bg-BG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>
                          <a:effectLst/>
                        </a:rPr>
                        <a:t> </a:t>
                      </a:r>
                      <a:endParaRPr lang="bg-BG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>
                          <a:effectLst/>
                        </a:rPr>
                        <a:t> </a:t>
                      </a:r>
                      <a:endParaRPr lang="bg-BG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>
                          <a:effectLst/>
                        </a:rPr>
                        <a:t> </a:t>
                      </a:r>
                      <a:endParaRPr lang="bg-BG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 dirty="0">
                          <a:effectLst/>
                        </a:rPr>
                        <a:t> 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 dirty="0">
                          <a:effectLst/>
                        </a:rPr>
                        <a:t> 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>
                          <a:effectLst/>
                        </a:rPr>
                        <a:t> </a:t>
                      </a:r>
                      <a:endParaRPr lang="bg-BG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>
                          <a:effectLst/>
                        </a:rPr>
                        <a:t> </a:t>
                      </a:r>
                      <a:endParaRPr lang="bg-BG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>
                          <a:effectLst/>
                        </a:rPr>
                        <a:t> </a:t>
                      </a:r>
                      <a:endParaRPr lang="bg-BG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>
                          <a:effectLst/>
                        </a:rPr>
                        <a:t> </a:t>
                      </a:r>
                      <a:endParaRPr lang="bg-BG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>
                          <a:effectLst/>
                        </a:rPr>
                        <a:t> </a:t>
                      </a:r>
                      <a:endParaRPr lang="bg-BG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u="none" strike="noStrike" dirty="0">
                          <a:effectLst/>
                        </a:rPr>
                        <a:t> 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cxnSp>
        <p:nvCxnSpPr>
          <p:cNvPr id="6" name="Право съединение 5"/>
          <p:cNvCxnSpPr/>
          <p:nvPr/>
        </p:nvCxnSpPr>
        <p:spPr>
          <a:xfrm>
            <a:off x="1115616" y="5085184"/>
            <a:ext cx="36004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аво съединение 6"/>
          <p:cNvCxnSpPr/>
          <p:nvPr/>
        </p:nvCxnSpPr>
        <p:spPr>
          <a:xfrm>
            <a:off x="1727855" y="5085184"/>
            <a:ext cx="36004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аво съединение 7"/>
          <p:cNvCxnSpPr/>
          <p:nvPr/>
        </p:nvCxnSpPr>
        <p:spPr>
          <a:xfrm>
            <a:off x="2267744" y="5085184"/>
            <a:ext cx="36004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аво съединение 8"/>
          <p:cNvCxnSpPr/>
          <p:nvPr/>
        </p:nvCxnSpPr>
        <p:spPr>
          <a:xfrm>
            <a:off x="2933904" y="5085184"/>
            <a:ext cx="36004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аво съединение 9"/>
          <p:cNvCxnSpPr/>
          <p:nvPr/>
        </p:nvCxnSpPr>
        <p:spPr>
          <a:xfrm>
            <a:off x="3491880" y="5098658"/>
            <a:ext cx="36004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39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/>
          </a:bodyPr>
          <a:lstStyle/>
          <a:p>
            <a:pPr lvl="0" algn="just"/>
            <a:endParaRPr lang="ru-RU" sz="18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ru-RU" sz="2400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ru-RU" sz="3500" dirty="0" smtClean="0">
                <a:solidFill>
                  <a:srgbClr val="C00000"/>
                </a:solidFill>
              </a:rPr>
              <a:t>ВАЖНО</a:t>
            </a:r>
            <a:r>
              <a:rPr lang="ru-RU" sz="3500" dirty="0">
                <a:solidFill>
                  <a:srgbClr val="C00000"/>
                </a:solidFill>
              </a:rPr>
              <a:t>! </a:t>
            </a:r>
            <a:endParaRPr lang="ru-RU" sz="3500" dirty="0" smtClean="0">
              <a:solidFill>
                <a:srgbClr val="C00000"/>
              </a:solidFill>
            </a:endParaRPr>
          </a:p>
          <a:p>
            <a:pPr marL="0" lvl="0" indent="0" algn="just">
              <a:buNone/>
            </a:pPr>
            <a:r>
              <a:rPr lang="ru-RU" sz="2400" dirty="0" smtClean="0">
                <a:solidFill>
                  <a:prstClr val="black"/>
                </a:solidFill>
              </a:rPr>
              <a:t>КОНТРОЛА</a:t>
            </a:r>
            <a:r>
              <a:rPr lang="ru-RU" sz="2400" dirty="0">
                <a:solidFill>
                  <a:prstClr val="black"/>
                </a:solidFill>
              </a:rPr>
              <a:t>: </a:t>
            </a:r>
            <a:r>
              <a:rPr lang="ru-RU" sz="2400" dirty="0" err="1">
                <a:solidFill>
                  <a:prstClr val="black"/>
                </a:solidFill>
              </a:rPr>
              <a:t>Преди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пренасяне</a:t>
            </a:r>
            <a:r>
              <a:rPr lang="ru-RU" sz="2400" dirty="0">
                <a:solidFill>
                  <a:prstClr val="black"/>
                </a:solidFill>
              </a:rPr>
              <a:t> на </a:t>
            </a:r>
            <a:r>
              <a:rPr lang="ru-RU" sz="2400" dirty="0" err="1">
                <a:solidFill>
                  <a:prstClr val="black"/>
                </a:solidFill>
              </a:rPr>
              <a:t>броя</a:t>
            </a:r>
            <a:r>
              <a:rPr lang="ru-RU" sz="2400" dirty="0">
                <a:solidFill>
                  <a:prstClr val="black"/>
                </a:solidFill>
              </a:rPr>
              <a:t> на </a:t>
            </a:r>
            <a:r>
              <a:rPr lang="ru-RU" sz="2400" dirty="0" err="1">
                <a:solidFill>
                  <a:prstClr val="black"/>
                </a:solidFill>
              </a:rPr>
              <a:t>преференциите</a:t>
            </a:r>
            <a:r>
              <a:rPr lang="ru-RU" sz="2400" dirty="0">
                <a:solidFill>
                  <a:prstClr val="black"/>
                </a:solidFill>
              </a:rPr>
              <a:t> от </a:t>
            </a:r>
            <a:r>
              <a:rPr lang="ru-RU" sz="2400" dirty="0" err="1" smtClean="0">
                <a:solidFill>
                  <a:prstClr val="black"/>
                </a:solidFill>
              </a:rPr>
              <a:t>бланката</a:t>
            </a:r>
            <a:r>
              <a:rPr lang="ru-RU" sz="2400" dirty="0" smtClean="0">
                <a:solidFill>
                  <a:prstClr val="black"/>
                </a:solidFill>
              </a:rPr>
              <a:t>-за </a:t>
            </a:r>
            <a:r>
              <a:rPr lang="ru-RU" sz="2400" dirty="0" err="1">
                <a:solidFill>
                  <a:prstClr val="black"/>
                </a:solidFill>
              </a:rPr>
              <a:t>преброяване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smtClean="0">
                <a:solidFill>
                  <a:prstClr val="black"/>
                </a:solidFill>
              </a:rPr>
              <a:t>в </a:t>
            </a:r>
            <a:r>
              <a:rPr lang="ru-RU" sz="2400" dirty="0">
                <a:solidFill>
                  <a:prstClr val="black"/>
                </a:solidFill>
              </a:rPr>
              <a:t>протокола на </a:t>
            </a:r>
            <a:r>
              <a:rPr lang="ru-RU" sz="2400" dirty="0" smtClean="0">
                <a:solidFill>
                  <a:prstClr val="black"/>
                </a:solidFill>
              </a:rPr>
              <a:t>СИК, </a:t>
            </a:r>
            <a:r>
              <a:rPr lang="ru-RU" sz="2400" dirty="0">
                <a:solidFill>
                  <a:prstClr val="black"/>
                </a:solidFill>
              </a:rPr>
              <a:t>се </a:t>
            </a:r>
            <a:r>
              <a:rPr lang="ru-RU" sz="2400" dirty="0" err="1">
                <a:solidFill>
                  <a:prstClr val="black"/>
                </a:solidFill>
              </a:rPr>
              <a:t>извършва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smtClean="0">
                <a:solidFill>
                  <a:prstClr val="black"/>
                </a:solidFill>
              </a:rPr>
              <a:t>проверка. </a:t>
            </a:r>
          </a:p>
          <a:p>
            <a:pPr marL="0" lvl="0" indent="0" algn="just">
              <a:buNone/>
            </a:pPr>
            <a:endParaRPr lang="ru-RU" sz="2400" dirty="0" smtClean="0">
              <a:solidFill>
                <a:prstClr val="black"/>
              </a:solidFill>
            </a:endParaRPr>
          </a:p>
          <a:p>
            <a:pPr marL="0" indent="0" algn="ctr">
              <a:buNone/>
            </a:pPr>
            <a:r>
              <a:rPr lang="ru-RU" sz="2400" dirty="0" err="1">
                <a:solidFill>
                  <a:srgbClr val="C00000"/>
                </a:solidFill>
              </a:rPr>
              <a:t>Контролата</a:t>
            </a:r>
            <a:r>
              <a:rPr lang="ru-RU" sz="2400" dirty="0">
                <a:solidFill>
                  <a:srgbClr val="C00000"/>
                </a:solidFill>
              </a:rPr>
              <a:t> се </a:t>
            </a:r>
            <a:r>
              <a:rPr lang="ru-RU" sz="2400" dirty="0" err="1">
                <a:solidFill>
                  <a:srgbClr val="C00000"/>
                </a:solidFill>
              </a:rPr>
              <a:t>извършва</a:t>
            </a:r>
            <a:r>
              <a:rPr lang="ru-RU" sz="2400" dirty="0">
                <a:solidFill>
                  <a:srgbClr val="C00000"/>
                </a:solidFill>
              </a:rPr>
              <a:t>, </a:t>
            </a:r>
            <a:r>
              <a:rPr lang="ru-RU" sz="2400" dirty="0" err="1">
                <a:solidFill>
                  <a:srgbClr val="C00000"/>
                </a:solidFill>
              </a:rPr>
              <a:t>като</a:t>
            </a:r>
            <a:r>
              <a:rPr lang="ru-RU" sz="2400" dirty="0">
                <a:solidFill>
                  <a:srgbClr val="C00000"/>
                </a:solidFill>
              </a:rPr>
              <a:t> се </a:t>
            </a:r>
            <a:r>
              <a:rPr lang="ru-RU" sz="2400" dirty="0" err="1">
                <a:solidFill>
                  <a:srgbClr val="C00000"/>
                </a:solidFill>
              </a:rPr>
              <a:t>сумират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броят</a:t>
            </a:r>
            <a:r>
              <a:rPr lang="ru-RU" sz="2400" dirty="0">
                <a:solidFill>
                  <a:srgbClr val="C00000"/>
                </a:solidFill>
              </a:rPr>
              <a:t> на </a:t>
            </a:r>
            <a:r>
              <a:rPr lang="ru-RU" sz="2400" dirty="0" err="1">
                <a:solidFill>
                  <a:srgbClr val="C00000"/>
                </a:solidFill>
              </a:rPr>
              <a:t>преференциите</a:t>
            </a:r>
            <a:r>
              <a:rPr lang="ru-RU" sz="2400" dirty="0">
                <a:solidFill>
                  <a:srgbClr val="C00000"/>
                </a:solidFill>
              </a:rPr>
              <a:t> за </a:t>
            </a:r>
            <a:r>
              <a:rPr lang="ru-RU" sz="2400" dirty="0" err="1">
                <a:solidFill>
                  <a:srgbClr val="C00000"/>
                </a:solidFill>
              </a:rPr>
              <a:t>всеки</a:t>
            </a:r>
            <a:r>
              <a:rPr lang="ru-RU" sz="2400" dirty="0">
                <a:solidFill>
                  <a:srgbClr val="C00000"/>
                </a:solidFill>
              </a:rPr>
              <a:t> един от </a:t>
            </a:r>
            <a:r>
              <a:rPr lang="ru-RU" sz="2400" dirty="0" err="1">
                <a:solidFill>
                  <a:srgbClr val="C00000"/>
                </a:solidFill>
              </a:rPr>
              <a:t>кандидатите</a:t>
            </a:r>
            <a:r>
              <a:rPr lang="ru-RU" sz="2400" dirty="0">
                <a:solidFill>
                  <a:srgbClr val="C00000"/>
                </a:solidFill>
              </a:rPr>
              <a:t> с </a:t>
            </a:r>
            <a:r>
              <a:rPr lang="ru-RU" sz="2400" dirty="0" err="1">
                <a:solidFill>
                  <a:srgbClr val="C00000"/>
                </a:solidFill>
              </a:rPr>
              <a:t>броя</a:t>
            </a:r>
            <a:r>
              <a:rPr lang="ru-RU" sz="2400" dirty="0">
                <a:solidFill>
                  <a:srgbClr val="C00000"/>
                </a:solidFill>
              </a:rPr>
              <a:t> на </a:t>
            </a:r>
            <a:r>
              <a:rPr lang="ru-RU" sz="2400" dirty="0" err="1">
                <a:solidFill>
                  <a:srgbClr val="C00000"/>
                </a:solidFill>
              </a:rPr>
              <a:t>бюлетините</a:t>
            </a:r>
            <a:r>
              <a:rPr lang="ru-RU" sz="2400" dirty="0">
                <a:solidFill>
                  <a:srgbClr val="C00000"/>
                </a:solidFill>
              </a:rPr>
              <a:t> без преференция. </a:t>
            </a:r>
            <a:r>
              <a:rPr lang="ru-RU" sz="2400" dirty="0" err="1">
                <a:solidFill>
                  <a:srgbClr val="C00000"/>
                </a:solidFill>
              </a:rPr>
              <a:t>Сборът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трябва</a:t>
            </a:r>
            <a:r>
              <a:rPr lang="ru-RU" sz="2400" dirty="0">
                <a:solidFill>
                  <a:srgbClr val="C00000"/>
                </a:solidFill>
              </a:rPr>
              <a:t> да е равен на </a:t>
            </a:r>
            <a:r>
              <a:rPr lang="ru-RU" sz="2400" dirty="0" err="1">
                <a:solidFill>
                  <a:srgbClr val="C00000"/>
                </a:solidFill>
              </a:rPr>
              <a:t>общия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брой</a:t>
            </a:r>
            <a:r>
              <a:rPr lang="ru-RU" sz="2400" dirty="0">
                <a:solidFill>
                  <a:srgbClr val="C00000"/>
                </a:solidFill>
              </a:rPr>
              <a:t> на </a:t>
            </a:r>
            <a:r>
              <a:rPr lang="ru-RU" sz="2400" dirty="0" err="1" smtClean="0">
                <a:solidFill>
                  <a:srgbClr val="C00000"/>
                </a:solidFill>
              </a:rPr>
              <a:t>действителните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гласове</a:t>
            </a:r>
            <a:r>
              <a:rPr lang="ru-RU" sz="2400" dirty="0" smtClean="0">
                <a:solidFill>
                  <a:srgbClr val="C00000"/>
                </a:solidFill>
              </a:rPr>
              <a:t>, </a:t>
            </a:r>
            <a:r>
              <a:rPr lang="ru-RU" sz="2400" dirty="0" err="1">
                <a:solidFill>
                  <a:srgbClr val="C00000"/>
                </a:solidFill>
              </a:rPr>
              <a:t>подадени</a:t>
            </a:r>
            <a:r>
              <a:rPr lang="ru-RU" sz="2400" dirty="0">
                <a:solidFill>
                  <a:srgbClr val="C00000"/>
                </a:solidFill>
              </a:rPr>
              <a:t> за </a:t>
            </a:r>
            <a:r>
              <a:rPr lang="ru-RU" sz="2400" dirty="0" err="1">
                <a:solidFill>
                  <a:srgbClr val="C00000"/>
                </a:solidFill>
              </a:rPr>
              <a:t>съответната</a:t>
            </a:r>
            <a:r>
              <a:rPr lang="ru-RU" sz="2400" dirty="0">
                <a:solidFill>
                  <a:srgbClr val="C00000"/>
                </a:solidFill>
              </a:rPr>
              <a:t> партия/коалиция/</a:t>
            </a:r>
            <a:r>
              <a:rPr lang="ru-RU" sz="2400" dirty="0" err="1">
                <a:solidFill>
                  <a:srgbClr val="C00000"/>
                </a:solidFill>
              </a:rPr>
              <a:t>местна</a:t>
            </a:r>
            <a:r>
              <a:rPr lang="ru-RU" sz="2400" dirty="0">
                <a:solidFill>
                  <a:srgbClr val="C00000"/>
                </a:solidFill>
              </a:rPr>
              <a:t> коалиция</a:t>
            </a:r>
            <a:endParaRPr lang="en-US" sz="2400" dirty="0">
              <a:solidFill>
                <a:srgbClr val="C00000"/>
              </a:solidFill>
            </a:endParaRPr>
          </a:p>
          <a:p>
            <a:pPr marL="0" lvl="0" indent="0" algn="just">
              <a:buNone/>
            </a:pPr>
            <a:endParaRPr lang="ru-RU" sz="1800" dirty="0">
              <a:solidFill>
                <a:prstClr val="black"/>
              </a:solidFill>
            </a:endParaRPr>
          </a:p>
          <a:p>
            <a:pPr lvl="0" algn="just"/>
            <a:endParaRPr lang="ru-RU" sz="1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30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936190"/>
              </p:ext>
            </p:extLst>
          </p:nvPr>
        </p:nvGraphicFramePr>
        <p:xfrm>
          <a:off x="539552" y="2773963"/>
          <a:ext cx="6362699" cy="15392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8376"/>
                <a:gridCol w="2652554"/>
                <a:gridCol w="1621005"/>
                <a:gridCol w="1800764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200" dirty="0">
                          <a:effectLst/>
                        </a:rPr>
                        <a:t>№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200" dirty="0">
                          <a:effectLst/>
                        </a:rPr>
                        <a:t>Наименование на </a:t>
                      </a:r>
                      <a:r>
                        <a:rPr lang="bg-BG" sz="1200" dirty="0" smtClean="0">
                          <a:effectLst/>
                        </a:rPr>
                        <a:t>партията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200">
                          <a:effectLst/>
                        </a:rPr>
                        <a:t>Действителни гласове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200">
                          <a:effectLst/>
                        </a:rPr>
                        <a:t>Недействителни гласове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200">
                          <a:effectLst/>
                        </a:rPr>
                        <a:t>1.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5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Партия</a:t>
                      </a:r>
                      <a:r>
                        <a:rPr lang="bg-BG" sz="1500" b="1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</a:rPr>
                        <a:t> Х</a:t>
                      </a:r>
                      <a:endParaRPr lang="bg-BG" sz="15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300" b="1" dirty="0" smtClean="0">
                          <a:solidFill>
                            <a:srgbClr val="C00000"/>
                          </a:solidFill>
                          <a:effectLst/>
                        </a:rPr>
                        <a:t>Сто                    100</a:t>
                      </a:r>
                      <a:endParaRPr lang="bg-BG" sz="13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300" dirty="0">
                          <a:effectLst/>
                        </a:rPr>
                        <a:t>(с думи)     </a:t>
                      </a:r>
                      <a:r>
                        <a:rPr lang="bg-BG" sz="1300" dirty="0" smtClean="0">
                          <a:effectLst/>
                        </a:rPr>
                        <a:t> </a:t>
                      </a:r>
                      <a:r>
                        <a:rPr lang="bg-BG" sz="1300" dirty="0">
                          <a:effectLst/>
                        </a:rPr>
                        <a:t>(с цифри)</a:t>
                      </a:r>
                      <a:endParaRPr lang="bg-BG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200">
                          <a:effectLst/>
                        </a:rPr>
                        <a:t>…….……        ..........</a:t>
                      </a:r>
                      <a:endParaRPr lang="bg-BG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200">
                          <a:effectLst/>
                        </a:rPr>
                        <a:t>(с думи)        (с цифри)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200">
                          <a:effectLst/>
                        </a:rPr>
                        <a:t>2.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200">
                          <a:effectLst/>
                        </a:rPr>
                        <a:t>……………………………………….</a:t>
                      </a:r>
                      <a:endParaRPr lang="bg-BG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900">
                          <a:effectLst/>
                        </a:rPr>
                        <a:t>(наименование на партия/коалиция)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200">
                          <a:effectLst/>
                        </a:rPr>
                        <a:t>…….……        ..........</a:t>
                      </a:r>
                      <a:endParaRPr lang="bg-BG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200">
                          <a:effectLst/>
                        </a:rPr>
                        <a:t>(с думи)        (с цифри)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200">
                          <a:effectLst/>
                        </a:rPr>
                        <a:t>…….……        ..........</a:t>
                      </a:r>
                      <a:endParaRPr lang="bg-BG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200">
                          <a:effectLst/>
                        </a:rPr>
                        <a:t>(с думи)        (с цифри)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200">
                          <a:effectLst/>
                        </a:rPr>
                        <a:t>…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200">
                          <a:effectLst/>
                        </a:rPr>
                        <a:t>………………………………………..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200">
                          <a:effectLst/>
                        </a:rPr>
                        <a:t>………….        .……..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1200">
                          <a:effectLst/>
                        </a:rPr>
                        <a:t>…………         ………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900" dirty="0">
                          <a:effectLst/>
                        </a:rPr>
                        <a:t>КОНТРОЛИ:  - числото по т. 7.1 трябва да е равно на сумата от числата по т. 8, графа „Действителни гласове“.</a:t>
                      </a:r>
                      <a:endParaRPr lang="bg-BG" sz="1000" dirty="0">
                        <a:effectLst/>
                      </a:endParaRPr>
                    </a:p>
                    <a:p>
                      <a:pPr marL="891540" indent="-891540"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bg-BG" sz="900" dirty="0">
                          <a:effectLst/>
                        </a:rPr>
                        <a:t>                           - числото по т. 6 трябва да е равно на сумата от числата по т. 8, графа „Недействителни гласове“ и   числото по т. 9.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авоъгълник 2"/>
          <p:cNvSpPr/>
          <p:nvPr/>
        </p:nvSpPr>
        <p:spPr>
          <a:xfrm>
            <a:off x="251520" y="188640"/>
            <a:ext cx="8352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>
                <a:solidFill>
                  <a:prstClr val="black"/>
                </a:solidFill>
              </a:rPr>
              <a:t>ПРИМЕР:</a:t>
            </a:r>
          </a:p>
          <a:p>
            <a:pPr lvl="0" algn="just"/>
            <a:r>
              <a:rPr lang="ru-RU" dirty="0">
                <a:solidFill>
                  <a:prstClr val="black"/>
                </a:solidFill>
              </a:rPr>
              <a:t>АКО ВСИЧКИ ГЛАСОВЕ, КОИТО СТЕ ПРЕБРОИЛИ ЗА ПАРТИЯ «Х» СА </a:t>
            </a:r>
            <a:r>
              <a:rPr lang="ru-RU" b="1" dirty="0">
                <a:solidFill>
                  <a:prstClr val="black"/>
                </a:solidFill>
              </a:rPr>
              <a:t>100</a:t>
            </a:r>
            <a:r>
              <a:rPr lang="ru-RU" dirty="0">
                <a:solidFill>
                  <a:prstClr val="black"/>
                </a:solidFill>
              </a:rPr>
              <a:t>. В </a:t>
            </a:r>
            <a:r>
              <a:rPr lang="ru-RU" b="1" dirty="0">
                <a:solidFill>
                  <a:prstClr val="black"/>
                </a:solidFill>
              </a:rPr>
              <a:t>10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бюлетини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имате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отбелязана</a:t>
            </a:r>
            <a:r>
              <a:rPr lang="ru-RU" dirty="0">
                <a:solidFill>
                  <a:prstClr val="black"/>
                </a:solidFill>
              </a:rPr>
              <a:t> преференция. </a:t>
            </a:r>
            <a:r>
              <a:rPr lang="ru-RU" dirty="0" err="1">
                <a:solidFill>
                  <a:prstClr val="black"/>
                </a:solidFill>
              </a:rPr>
              <a:t>Останалите</a:t>
            </a:r>
            <a:r>
              <a:rPr lang="ru-RU" dirty="0">
                <a:solidFill>
                  <a:prstClr val="black"/>
                </a:solidFill>
              </a:rPr>
              <a:t> 90 </a:t>
            </a:r>
            <a:r>
              <a:rPr lang="ru-RU" dirty="0" err="1">
                <a:solidFill>
                  <a:prstClr val="black"/>
                </a:solidFill>
              </a:rPr>
              <a:t>бюлетини</a:t>
            </a:r>
            <a:r>
              <a:rPr lang="ru-RU" dirty="0">
                <a:solidFill>
                  <a:prstClr val="black"/>
                </a:solidFill>
              </a:rPr>
              <a:t> за </a:t>
            </a:r>
            <a:r>
              <a:rPr lang="ru-RU" dirty="0" err="1">
                <a:solidFill>
                  <a:prstClr val="black"/>
                </a:solidFill>
              </a:rPr>
              <a:t>партията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са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без преференция. </a:t>
            </a:r>
            <a:r>
              <a:rPr lang="ru-RU" dirty="0" err="1">
                <a:solidFill>
                  <a:prstClr val="black"/>
                </a:solidFill>
              </a:rPr>
              <a:t>Контролата</a:t>
            </a:r>
            <a:r>
              <a:rPr lang="ru-RU" dirty="0">
                <a:solidFill>
                  <a:prstClr val="black"/>
                </a:solidFill>
              </a:rPr>
              <a:t> е </a:t>
            </a:r>
            <a:r>
              <a:rPr lang="ru-RU" dirty="0">
                <a:solidFill>
                  <a:srgbClr val="C00000"/>
                </a:solidFill>
              </a:rPr>
              <a:t>90+10=100</a:t>
            </a:r>
            <a:r>
              <a:rPr lang="ru-RU" dirty="0">
                <a:solidFill>
                  <a:prstClr val="black"/>
                </a:solidFill>
              </a:rPr>
              <a:t>. </a:t>
            </a:r>
          </a:p>
          <a:p>
            <a:pPr lvl="0" algn="just"/>
            <a:r>
              <a:rPr lang="ru-RU" dirty="0" err="1">
                <a:solidFill>
                  <a:prstClr val="black"/>
                </a:solidFill>
              </a:rPr>
              <a:t>Числото</a:t>
            </a:r>
            <a:r>
              <a:rPr lang="ru-RU" dirty="0">
                <a:solidFill>
                  <a:prstClr val="black"/>
                </a:solidFill>
              </a:rPr>
              <a:t> 100 (</a:t>
            </a:r>
            <a:r>
              <a:rPr lang="ru-RU" dirty="0" err="1">
                <a:solidFill>
                  <a:prstClr val="black"/>
                </a:solidFill>
              </a:rPr>
              <a:t>всички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действителни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бюлетини</a:t>
            </a:r>
            <a:r>
              <a:rPr lang="ru-RU" dirty="0">
                <a:solidFill>
                  <a:prstClr val="black"/>
                </a:solidFill>
              </a:rPr>
              <a:t> за </a:t>
            </a:r>
            <a:r>
              <a:rPr lang="ru-RU" dirty="0" err="1">
                <a:solidFill>
                  <a:prstClr val="black"/>
                </a:solidFill>
              </a:rPr>
              <a:t>партията</a:t>
            </a:r>
            <a:r>
              <a:rPr lang="ru-RU" dirty="0">
                <a:solidFill>
                  <a:prstClr val="black"/>
                </a:solidFill>
              </a:rPr>
              <a:t>) се </a:t>
            </a:r>
            <a:r>
              <a:rPr lang="ru-RU" dirty="0" err="1">
                <a:solidFill>
                  <a:prstClr val="black"/>
                </a:solidFill>
              </a:rPr>
              <a:t>вписва</a:t>
            </a:r>
            <a:r>
              <a:rPr lang="ru-RU" dirty="0">
                <a:solidFill>
                  <a:prstClr val="black"/>
                </a:solidFill>
              </a:rPr>
              <a:t> в т.8 на прокола.</a:t>
            </a:r>
          </a:p>
          <a:p>
            <a:pPr lvl="0" algn="just"/>
            <a:r>
              <a:rPr lang="ru-RU" dirty="0" err="1">
                <a:solidFill>
                  <a:prstClr val="black"/>
                </a:solidFill>
              </a:rPr>
              <a:t>Числото</a:t>
            </a:r>
            <a:r>
              <a:rPr lang="ru-RU" dirty="0">
                <a:solidFill>
                  <a:prstClr val="black"/>
                </a:solidFill>
              </a:rPr>
              <a:t> 10 се </a:t>
            </a:r>
            <a:r>
              <a:rPr lang="ru-RU" dirty="0" err="1">
                <a:solidFill>
                  <a:prstClr val="black"/>
                </a:solidFill>
              </a:rPr>
              <a:t>разпределя</a:t>
            </a:r>
            <a:r>
              <a:rPr lang="ru-RU" dirty="0">
                <a:solidFill>
                  <a:prstClr val="black"/>
                </a:solidFill>
              </a:rPr>
              <a:t> по </a:t>
            </a:r>
            <a:r>
              <a:rPr lang="ru-RU" dirty="0" err="1">
                <a:solidFill>
                  <a:prstClr val="black"/>
                </a:solidFill>
              </a:rPr>
              <a:t>съответните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кандидати</a:t>
            </a:r>
            <a:r>
              <a:rPr lang="ru-RU" dirty="0">
                <a:solidFill>
                  <a:prstClr val="black"/>
                </a:solidFill>
              </a:rPr>
              <a:t>.</a:t>
            </a:r>
          </a:p>
          <a:p>
            <a:pPr lvl="0" algn="just"/>
            <a:r>
              <a:rPr lang="ru-RU" dirty="0" err="1">
                <a:solidFill>
                  <a:prstClr val="black"/>
                </a:solidFill>
              </a:rPr>
              <a:t>Числото</a:t>
            </a:r>
            <a:r>
              <a:rPr lang="ru-RU" dirty="0">
                <a:solidFill>
                  <a:prstClr val="black"/>
                </a:solidFill>
              </a:rPr>
              <a:t> 90 се </a:t>
            </a:r>
            <a:r>
              <a:rPr lang="ru-RU" dirty="0" err="1">
                <a:solidFill>
                  <a:prstClr val="black"/>
                </a:solidFill>
              </a:rPr>
              <a:t>вписва</a:t>
            </a:r>
            <a:r>
              <a:rPr lang="ru-RU" dirty="0">
                <a:solidFill>
                  <a:prstClr val="black"/>
                </a:solidFill>
              </a:rPr>
              <a:t> в </a:t>
            </a:r>
            <a:r>
              <a:rPr lang="ru-RU" dirty="0" err="1">
                <a:solidFill>
                  <a:prstClr val="black"/>
                </a:solidFill>
              </a:rPr>
              <a:t>графата</a:t>
            </a:r>
            <a:r>
              <a:rPr lang="ru-RU" dirty="0">
                <a:solidFill>
                  <a:prstClr val="black"/>
                </a:solidFill>
              </a:rPr>
              <a:t> «БЕЗ</a:t>
            </a:r>
            <a:r>
              <a:rPr lang="ru-RU" dirty="0" smtClean="0">
                <a:solidFill>
                  <a:prstClr val="black"/>
                </a:solidFill>
              </a:rPr>
              <a:t>».</a:t>
            </a:r>
          </a:p>
          <a:p>
            <a:pPr lvl="0" algn="just"/>
            <a:r>
              <a:rPr lang="ru-RU" b="1" dirty="0" smtClean="0">
                <a:solidFill>
                  <a:srgbClr val="C00000"/>
                </a:solidFill>
              </a:rPr>
              <a:t>    т. 8 от Протокола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474510"/>
              </p:ext>
            </p:extLst>
          </p:nvPr>
        </p:nvGraphicFramePr>
        <p:xfrm>
          <a:off x="539552" y="4725144"/>
          <a:ext cx="8136898" cy="1710369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615397"/>
                <a:gridCol w="536587"/>
                <a:gridCol w="534270"/>
                <a:gridCol w="534270"/>
                <a:gridCol w="534270"/>
                <a:gridCol w="534270"/>
                <a:gridCol w="534270"/>
                <a:gridCol w="534270"/>
                <a:gridCol w="534270"/>
                <a:gridCol w="534270"/>
                <a:gridCol w="534270"/>
                <a:gridCol w="534270"/>
                <a:gridCol w="534270"/>
                <a:gridCol w="534270"/>
                <a:gridCol w="573674"/>
              </a:tblGrid>
              <a:tr h="422447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без </a:t>
                      </a:r>
                      <a:r>
                        <a:rPr lang="bg-BG" sz="1200" dirty="0" err="1">
                          <a:effectLst/>
                        </a:rPr>
                        <a:t>префе</a:t>
                      </a:r>
                      <a:endParaRPr lang="bg-BG" sz="1200" dirty="0">
                        <a:effectLst/>
                      </a:endParaRPr>
                    </a:p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dirty="0" err="1">
                          <a:effectLst/>
                        </a:rPr>
                        <a:t>ренции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 101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102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103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104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105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106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107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108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109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110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111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112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113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114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</a:tr>
              <a:tr h="422447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90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 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 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</a:tr>
              <a:tr h="316835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115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116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117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118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119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120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121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122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123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124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125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126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127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128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900" dirty="0" smtClean="0">
                          <a:effectLst/>
                        </a:rPr>
                        <a:t>129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</a:tr>
              <a:tr h="422447"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 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 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</a:tr>
            </a:tbl>
          </a:graphicData>
        </a:graphic>
      </p:graphicFrame>
      <p:sp>
        <p:nvSpPr>
          <p:cNvPr id="5" name="Правоъгълник 4"/>
          <p:cNvSpPr/>
          <p:nvPr/>
        </p:nvSpPr>
        <p:spPr>
          <a:xfrm>
            <a:off x="539552" y="4293096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 smtClean="0">
                <a:solidFill>
                  <a:srgbClr val="C00000"/>
                </a:solidFill>
              </a:rPr>
              <a:t>т. 10 от Протокола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70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авоъгълник 2"/>
          <p:cNvSpPr/>
          <p:nvPr/>
        </p:nvSpPr>
        <p:spPr>
          <a:xfrm>
            <a:off x="219862" y="1052736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prstClr val="black"/>
                </a:solidFill>
              </a:rPr>
              <a:t>След </a:t>
            </a:r>
            <a:r>
              <a:rPr lang="ru-RU" dirty="0" err="1" smtClean="0">
                <a:solidFill>
                  <a:prstClr val="black"/>
                </a:solidFill>
              </a:rPr>
              <a:t>като</a:t>
            </a:r>
            <a:r>
              <a:rPr lang="ru-RU" dirty="0" smtClean="0">
                <a:solidFill>
                  <a:prstClr val="black"/>
                </a:solidFill>
              </a:rPr>
              <a:t> приключите с </a:t>
            </a:r>
            <a:r>
              <a:rPr lang="ru-RU" dirty="0" err="1" smtClean="0">
                <a:solidFill>
                  <a:prstClr val="black"/>
                </a:solidFill>
              </a:rPr>
              <a:t>отчитането</a:t>
            </a:r>
            <a:r>
              <a:rPr lang="ru-RU" dirty="0" smtClean="0">
                <a:solidFill>
                  <a:prstClr val="black"/>
                </a:solidFill>
              </a:rPr>
              <a:t> на </a:t>
            </a:r>
            <a:r>
              <a:rPr lang="ru-RU" dirty="0" err="1" smtClean="0">
                <a:solidFill>
                  <a:prstClr val="black"/>
                </a:solidFill>
              </a:rPr>
              <a:t>преференциите</a:t>
            </a:r>
            <a:r>
              <a:rPr lang="ru-RU" dirty="0" smtClean="0">
                <a:solidFill>
                  <a:prstClr val="black"/>
                </a:solidFill>
              </a:rPr>
              <a:t> в черновата и </a:t>
            </a:r>
            <a:r>
              <a:rPr lang="ru-RU" dirty="0" err="1" smtClean="0">
                <a:solidFill>
                  <a:prstClr val="black"/>
                </a:solidFill>
              </a:rPr>
              <a:t>започнете</a:t>
            </a:r>
            <a:r>
              <a:rPr lang="ru-RU" dirty="0" smtClean="0">
                <a:solidFill>
                  <a:prstClr val="black"/>
                </a:solidFill>
              </a:rPr>
              <a:t> да </a:t>
            </a:r>
            <a:r>
              <a:rPr lang="ru-RU" dirty="0" err="1" smtClean="0">
                <a:solidFill>
                  <a:prstClr val="black"/>
                </a:solidFill>
              </a:rPr>
              <a:t>нанасяте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данните</a:t>
            </a:r>
            <a:r>
              <a:rPr lang="ru-RU" dirty="0" smtClean="0">
                <a:solidFill>
                  <a:prstClr val="black"/>
                </a:solidFill>
              </a:rPr>
              <a:t> в протокола, в </a:t>
            </a:r>
            <a:r>
              <a:rPr lang="ru-RU" dirty="0" err="1" smtClean="0">
                <a:solidFill>
                  <a:prstClr val="black"/>
                </a:solidFill>
              </a:rPr>
              <a:t>частта</a:t>
            </a:r>
            <a:r>
              <a:rPr lang="ru-RU" dirty="0" smtClean="0">
                <a:solidFill>
                  <a:prstClr val="black"/>
                </a:solidFill>
              </a:rPr>
              <a:t> от протокола (т. 10) в </a:t>
            </a:r>
            <a:r>
              <a:rPr lang="ru-RU" dirty="0" err="1" smtClean="0">
                <a:solidFill>
                  <a:prstClr val="black"/>
                </a:solidFill>
              </a:rPr>
              <a:t>която</a:t>
            </a:r>
            <a:r>
              <a:rPr lang="ru-RU" dirty="0" smtClean="0">
                <a:solidFill>
                  <a:prstClr val="black"/>
                </a:solidFill>
              </a:rPr>
              <a:t> се </a:t>
            </a:r>
            <a:r>
              <a:rPr lang="ru-RU" dirty="0" err="1" smtClean="0">
                <a:solidFill>
                  <a:prstClr val="black"/>
                </a:solidFill>
              </a:rPr>
              <a:t>вписват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преференциите</a:t>
            </a:r>
            <a:r>
              <a:rPr lang="ru-RU" dirty="0" smtClean="0">
                <a:solidFill>
                  <a:prstClr val="black"/>
                </a:solidFill>
              </a:rPr>
              <a:t>, </a:t>
            </a:r>
            <a:r>
              <a:rPr lang="ru-RU" dirty="0" err="1" smtClean="0">
                <a:solidFill>
                  <a:prstClr val="black"/>
                </a:solidFill>
              </a:rPr>
              <a:t>ако</a:t>
            </a:r>
            <a:r>
              <a:rPr lang="ru-RU" dirty="0" smtClean="0">
                <a:solidFill>
                  <a:prstClr val="black"/>
                </a:solidFill>
              </a:rPr>
              <a:t> за </a:t>
            </a:r>
            <a:r>
              <a:rPr lang="ru-RU" dirty="0" err="1" smtClean="0">
                <a:solidFill>
                  <a:prstClr val="black"/>
                </a:solidFill>
              </a:rPr>
              <a:t>някой</a:t>
            </a:r>
            <a:r>
              <a:rPr lang="ru-RU" dirty="0" smtClean="0">
                <a:solidFill>
                  <a:prstClr val="black"/>
                </a:solidFill>
              </a:rPr>
              <a:t> кандидат </a:t>
            </a:r>
            <a:r>
              <a:rPr lang="ru-RU" dirty="0" err="1" smtClean="0">
                <a:solidFill>
                  <a:prstClr val="black"/>
                </a:solidFill>
              </a:rPr>
              <a:t>няма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bg-BG" dirty="0" smtClean="0">
                <a:solidFill>
                  <a:prstClr val="black"/>
                </a:solidFill>
              </a:rPr>
              <a:t>отбелязана </a:t>
            </a:r>
            <a:r>
              <a:rPr lang="ru-RU" dirty="0" smtClean="0">
                <a:solidFill>
                  <a:prstClr val="black"/>
                </a:solidFill>
              </a:rPr>
              <a:t>преференция, или за </a:t>
            </a:r>
            <a:r>
              <a:rPr lang="ru-RU" dirty="0" err="1" smtClean="0">
                <a:solidFill>
                  <a:prstClr val="black"/>
                </a:solidFill>
              </a:rPr>
              <a:t>съответната</a:t>
            </a:r>
            <a:r>
              <a:rPr lang="ru-RU" dirty="0" smtClean="0">
                <a:solidFill>
                  <a:prstClr val="black"/>
                </a:solidFill>
              </a:rPr>
              <a:t> партия или коалиция не </a:t>
            </a:r>
            <a:r>
              <a:rPr lang="ru-RU" dirty="0" err="1" smtClean="0">
                <a:solidFill>
                  <a:prstClr val="black"/>
                </a:solidFill>
              </a:rPr>
              <a:t>са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отчетени</a:t>
            </a:r>
            <a:r>
              <a:rPr lang="ru-RU" dirty="0" smtClean="0">
                <a:solidFill>
                  <a:prstClr val="black"/>
                </a:solidFill>
              </a:rPr>
              <a:t> преференции, в </a:t>
            </a:r>
            <a:r>
              <a:rPr lang="ru-RU" dirty="0" err="1" smtClean="0">
                <a:solidFill>
                  <a:prstClr val="black"/>
                </a:solidFill>
              </a:rPr>
              <a:t>този</a:t>
            </a:r>
            <a:r>
              <a:rPr lang="ru-RU" dirty="0" smtClean="0">
                <a:solidFill>
                  <a:prstClr val="black"/>
                </a:solidFill>
              </a:rPr>
              <a:t> случай в </a:t>
            </a:r>
            <a:r>
              <a:rPr lang="ru-RU" dirty="0" err="1" smtClean="0">
                <a:solidFill>
                  <a:prstClr val="black"/>
                </a:solidFill>
              </a:rPr>
              <a:t>квадратчето</a:t>
            </a:r>
            <a:r>
              <a:rPr lang="ru-RU" dirty="0" smtClean="0">
                <a:solidFill>
                  <a:prstClr val="black"/>
                </a:solidFill>
              </a:rPr>
              <a:t> се </a:t>
            </a:r>
            <a:r>
              <a:rPr lang="ru-RU" dirty="0" err="1" smtClean="0">
                <a:solidFill>
                  <a:prstClr val="black"/>
                </a:solidFill>
              </a:rPr>
              <a:t>поставя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b="1" dirty="0" smtClean="0">
                <a:solidFill>
                  <a:prstClr val="black"/>
                </a:solidFill>
              </a:rPr>
              <a:t>черта </a:t>
            </a:r>
            <a:r>
              <a:rPr lang="ru-RU" dirty="0" smtClean="0">
                <a:solidFill>
                  <a:prstClr val="black"/>
                </a:solidFill>
              </a:rPr>
              <a:t>или </a:t>
            </a:r>
            <a:r>
              <a:rPr lang="en-US" dirty="0" smtClean="0">
                <a:solidFill>
                  <a:prstClr val="black"/>
                </a:solidFill>
              </a:rPr>
              <a:t>“</a:t>
            </a:r>
            <a:r>
              <a:rPr lang="en-US" b="1" dirty="0">
                <a:solidFill>
                  <a:prstClr val="black"/>
                </a:solidFill>
              </a:rPr>
              <a:t>z</a:t>
            </a:r>
            <a:r>
              <a:rPr lang="en-US" dirty="0" smtClean="0">
                <a:solidFill>
                  <a:prstClr val="black"/>
                </a:solidFill>
              </a:rPr>
              <a:t>”</a:t>
            </a:r>
            <a:r>
              <a:rPr lang="ru-RU" dirty="0" smtClean="0">
                <a:solidFill>
                  <a:prstClr val="black"/>
                </a:solidFill>
              </a:rPr>
              <a:t>.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just"/>
            <a:endParaRPr lang="en-US" b="1" dirty="0" smtClean="0">
              <a:solidFill>
                <a:srgbClr val="C00000"/>
              </a:solidFill>
            </a:endParaRPr>
          </a:p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Пример:</a:t>
            </a:r>
          </a:p>
          <a:p>
            <a:pPr algn="just"/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284973"/>
              </p:ext>
            </p:extLst>
          </p:nvPr>
        </p:nvGraphicFramePr>
        <p:xfrm>
          <a:off x="360394" y="3645024"/>
          <a:ext cx="8136898" cy="1710369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615397"/>
                <a:gridCol w="536587"/>
                <a:gridCol w="534270"/>
                <a:gridCol w="534270"/>
                <a:gridCol w="534270"/>
                <a:gridCol w="534270"/>
                <a:gridCol w="534270"/>
                <a:gridCol w="534270"/>
                <a:gridCol w="534270"/>
                <a:gridCol w="534270"/>
                <a:gridCol w="534270"/>
                <a:gridCol w="534270"/>
                <a:gridCol w="534270"/>
                <a:gridCol w="534270"/>
                <a:gridCol w="573674"/>
              </a:tblGrid>
              <a:tr h="422447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без </a:t>
                      </a:r>
                      <a:r>
                        <a:rPr lang="bg-BG" sz="1200" dirty="0" err="1">
                          <a:effectLst/>
                        </a:rPr>
                        <a:t>префе</a:t>
                      </a:r>
                      <a:endParaRPr lang="bg-BG" sz="1200" dirty="0">
                        <a:effectLst/>
                      </a:endParaRPr>
                    </a:p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dirty="0" err="1">
                          <a:effectLst/>
                        </a:rPr>
                        <a:t>ренции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 101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102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103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 dirty="0">
                          <a:effectLst/>
                        </a:rPr>
                        <a:t>104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 dirty="0">
                          <a:effectLst/>
                        </a:rPr>
                        <a:t>105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106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 dirty="0">
                          <a:effectLst/>
                        </a:rPr>
                        <a:t>107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108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109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110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111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112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113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114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</a:tr>
              <a:tr h="422447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90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L="0" marR="2857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sz="1000" b="1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bg-BG" sz="1200" b="1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bg-BG" sz="1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endParaRPr lang="bg-BG" sz="1000" b="1" strike="sngStrik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 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 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 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</a:tr>
              <a:tr h="316835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115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116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117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118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119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120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121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122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123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124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125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126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 dirty="0">
                          <a:effectLst/>
                        </a:rPr>
                        <a:t>127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800">
                          <a:effectLst/>
                        </a:rPr>
                        <a:t>128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bg-BG" sz="900" dirty="0" smtClean="0">
                          <a:effectLst/>
                        </a:rPr>
                        <a:t>129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 anchor="ctr"/>
                </a:tc>
              </a:tr>
              <a:tr h="422447"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 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 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 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bg-BG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 marR="28575" algn="just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 </a:t>
                      </a:r>
                      <a:endParaRPr lang="bg-BG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95" marR="0" marT="0" marB="0"/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7020272" y="4447503"/>
            <a:ext cx="14401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4973" y="5157192"/>
            <a:ext cx="80060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авоъгълник 4"/>
          <p:cNvSpPr/>
          <p:nvPr/>
        </p:nvSpPr>
        <p:spPr>
          <a:xfrm>
            <a:off x="365410" y="3176394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 smtClean="0">
                <a:solidFill>
                  <a:srgbClr val="C00000"/>
                </a:solidFill>
              </a:rPr>
              <a:t>т. 10 от Протокола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806612" y="4437112"/>
            <a:ext cx="26651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444208" y="4437112"/>
            <a:ext cx="26651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97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rgbClr val="C00000"/>
                </a:solidFill>
              </a:rPr>
              <a:t>За ваше улеснение</a:t>
            </a:r>
            <a:r>
              <a:rPr lang="bg-BG" dirty="0" smtClean="0"/>
              <a:t>: След всеки раздел в Протокола има дадени </a:t>
            </a:r>
            <a:r>
              <a:rPr lang="bg-BG" dirty="0" smtClean="0">
                <a:solidFill>
                  <a:srgbClr val="C00000"/>
                </a:solidFill>
              </a:rPr>
              <a:t>контроли</a:t>
            </a:r>
            <a:r>
              <a:rPr lang="bg-BG" dirty="0" smtClean="0"/>
              <a:t>. </a:t>
            </a:r>
            <a:r>
              <a:rPr lang="bg-BG" dirty="0" smtClean="0">
                <a:solidFill>
                  <a:srgbClr val="C00000"/>
                </a:solidFill>
              </a:rPr>
              <a:t>Използвайте ги! </a:t>
            </a:r>
            <a:r>
              <a:rPr lang="bg-BG" dirty="0" smtClean="0"/>
              <a:t>Когато всички контроли излязат препишете черновата. </a:t>
            </a:r>
            <a:br>
              <a:rPr lang="bg-BG" dirty="0" smtClean="0"/>
            </a:br>
            <a:r>
              <a:rPr lang="bg-BG" dirty="0" smtClean="0"/>
              <a:t>Не тръгвайте към залата за предаване преди да ви излязат контролите.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087181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325562"/>
          </a:xfrm>
        </p:spPr>
        <p:txBody>
          <a:bodyPr>
            <a:normAutofit/>
          </a:bodyPr>
          <a:lstStyle/>
          <a:p>
            <a:r>
              <a:rPr lang="bg-BG" b="1" u="sng" dirty="0" smtClean="0">
                <a:solidFill>
                  <a:srgbClr val="C00000"/>
                </a:solidFill>
              </a:rPr>
              <a:t>ВНИМАНИЕ! НЕ СЛАГАЙ В ЧУВАЛА:</a:t>
            </a:r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bg-BG" b="1" u="sng" dirty="0" smtClean="0"/>
              <a:t>ПРОТОКОЛИТЕ  НА СИК ЗА ОТЧИТАНЕ НА РЕЗУЛТАТИТЕ (ЗА КМЕТ НА ОБЩИНА/КМЕТСТВО, И ОБЩИНСКИ СЪВЕТНИЦИ) – </a:t>
            </a:r>
            <a:r>
              <a:rPr lang="en-US" b="1" u="sng" dirty="0" smtClean="0"/>
              <a:t>1</a:t>
            </a:r>
            <a:r>
              <a:rPr lang="bg-BG" b="1" u="sng" dirty="0" smtClean="0"/>
              <a:t> БРОЙ И КОПИЕ НА ЧЕРНОВА!</a:t>
            </a:r>
          </a:p>
          <a:p>
            <a:endParaRPr lang="bg-BG" b="1" u="sng" dirty="0" smtClean="0"/>
          </a:p>
          <a:p>
            <a:r>
              <a:rPr lang="bg-BG" b="1" u="sng" dirty="0" smtClean="0"/>
              <a:t>Протокола от общината, с който ви дадоха книжата и материалите!</a:t>
            </a:r>
          </a:p>
          <a:p>
            <a:endParaRPr lang="bg-BG" b="1" u="sng" dirty="0" smtClean="0"/>
          </a:p>
          <a:p>
            <a:r>
              <a:rPr lang="bg-BG" b="1" dirty="0" smtClean="0"/>
              <a:t>избирателния списък; </a:t>
            </a:r>
            <a:r>
              <a:rPr lang="bg-BG" b="1" dirty="0"/>
              <a:t> </a:t>
            </a:r>
            <a:endParaRPr lang="bg-BG" b="1" dirty="0" smtClean="0"/>
          </a:p>
          <a:p>
            <a:r>
              <a:rPr lang="bg-BG" b="1" dirty="0" smtClean="0"/>
              <a:t>декларациите </a:t>
            </a:r>
            <a:r>
              <a:rPr lang="bg-BG" b="1" dirty="0"/>
              <a:t>и </a:t>
            </a:r>
            <a:r>
              <a:rPr lang="bg-BG" b="1" dirty="0" smtClean="0"/>
              <a:t>удостоверенията; </a:t>
            </a:r>
            <a:r>
              <a:rPr lang="bg-BG" b="1" dirty="0"/>
              <a:t> </a:t>
            </a:r>
            <a:endParaRPr lang="bg-BG" b="1" dirty="0" smtClean="0"/>
          </a:p>
          <a:p>
            <a:r>
              <a:rPr lang="bg-BG" b="1" dirty="0" smtClean="0"/>
              <a:t>списъкът </a:t>
            </a:r>
            <a:r>
              <a:rPr lang="bg-BG" b="1" dirty="0"/>
              <a:t>на заличените лица;  </a:t>
            </a:r>
            <a:endParaRPr lang="bg-BG" b="1" dirty="0" smtClean="0"/>
          </a:p>
          <a:p>
            <a:r>
              <a:rPr lang="bg-BG" b="1" dirty="0" smtClean="0"/>
              <a:t>списъкът </a:t>
            </a:r>
            <a:r>
              <a:rPr lang="bg-BG" b="1" dirty="0"/>
              <a:t>за допълнително вписване на придружителите</a:t>
            </a:r>
            <a:r>
              <a:rPr lang="bg-BG" b="1" dirty="0" smtClean="0"/>
              <a:t>.</a:t>
            </a:r>
          </a:p>
          <a:p>
            <a:r>
              <a:rPr lang="bg-BG" b="1" dirty="0"/>
              <a:t>печатът на </a:t>
            </a:r>
            <a:r>
              <a:rPr lang="bg-BG" b="1" dirty="0" smtClean="0"/>
              <a:t>СИК/ПСИК</a:t>
            </a:r>
          </a:p>
          <a:p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411777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dirty="0"/>
              <a:t>ОПАКОВАНЕ НА БЮЛЕТИНИТЕ, ИЗБИРАТЕЛНИТЕ СПИСЪЦИ, ПРОТОКОЛИТЕ НА СИК И ПОДГОТОВКА ЗА ТРАНСПОРТИРАНЕ КЪМ О</a:t>
            </a:r>
            <a:r>
              <a:rPr lang="bg-BG" dirty="0" smtClean="0"/>
              <a:t>ИК </a:t>
            </a:r>
            <a:r>
              <a:rPr lang="bg-BG" dirty="0"/>
              <a:t>И ОБЩИНСКАТА АДМИНИСТРАЦИЯ</a:t>
            </a:r>
          </a:p>
          <a:p>
            <a:endParaRPr lang="bg-BG" dirty="0"/>
          </a:p>
          <a:p>
            <a:pPr marL="0" indent="0" algn="just">
              <a:buNone/>
            </a:pPr>
            <a:r>
              <a:rPr lang="bg-BG" dirty="0" smtClean="0"/>
              <a:t> 	В ЧУВАЛА (ТОРБАТА) СЕ </a:t>
            </a:r>
            <a:r>
              <a:rPr lang="bg-BG" dirty="0"/>
              <a:t>ПОСТАВЯТ БЮЛЕТИНИТЕ, КНИЖАТА И МАТЕРИАЛИТЕ ОТ </a:t>
            </a:r>
            <a:r>
              <a:rPr lang="bg-BG" dirty="0" smtClean="0"/>
              <a:t>ИЗБОРИТЕ.</a:t>
            </a:r>
          </a:p>
          <a:p>
            <a:pPr marL="0" indent="0" algn="just">
              <a:buNone/>
            </a:pPr>
            <a:r>
              <a:rPr lang="bg-BG" dirty="0" smtClean="0"/>
              <a:t> 	Вижте в методическите указания подробностите по опаковането. </a:t>
            </a:r>
          </a:p>
          <a:p>
            <a:pPr marL="0" indent="0" algn="just">
              <a:buNone/>
            </a:pPr>
            <a:endParaRPr lang="bg-BG" dirty="0"/>
          </a:p>
          <a:p>
            <a:pPr algn="just"/>
            <a:endParaRPr lang="bg-BG" dirty="0"/>
          </a:p>
          <a:p>
            <a:pPr algn="just"/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66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5688632"/>
          </a:xfrm>
        </p:spPr>
        <p:txBody>
          <a:bodyPr>
            <a:normAutofit/>
          </a:bodyPr>
          <a:lstStyle/>
          <a:p>
            <a:r>
              <a:rPr lang="bg-BG" b="1" dirty="0" smtClean="0"/>
              <a:t>ИЗБОРЕН ДЕН</a:t>
            </a:r>
            <a:br>
              <a:rPr lang="bg-BG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bg-BG" b="1" dirty="0" smtClean="0"/>
              <a:t>Начало</a:t>
            </a:r>
            <a:r>
              <a:rPr lang="bg-BG" b="1" dirty="0" smtClean="0"/>
              <a:t>: </a:t>
            </a:r>
            <a:r>
              <a:rPr lang="bg-BG" dirty="0" smtClean="0">
                <a:solidFill>
                  <a:srgbClr val="FF0000"/>
                </a:solidFill>
              </a:rPr>
              <a:t>7:00 </a:t>
            </a:r>
            <a:r>
              <a:rPr lang="bg-BG" dirty="0">
                <a:solidFill>
                  <a:srgbClr val="FF0000"/>
                </a:solidFill>
              </a:rPr>
              <a:t>часа </a:t>
            </a:r>
            <a:r>
              <a:rPr lang="bg-BG" dirty="0"/>
              <a:t>на </a:t>
            </a:r>
            <a:r>
              <a:rPr lang="bg-BG" dirty="0" smtClean="0"/>
              <a:t>04</a:t>
            </a:r>
            <a:r>
              <a:rPr lang="en-US" dirty="0" smtClean="0"/>
              <a:t> </a:t>
            </a:r>
            <a:r>
              <a:rPr lang="bg-BG" dirty="0" smtClean="0"/>
              <a:t>АПРИЛ 2021 </a:t>
            </a:r>
            <a:r>
              <a:rPr lang="bg-BG" dirty="0"/>
              <a:t>г</a:t>
            </a:r>
            <a:r>
              <a:rPr lang="bg-BG" dirty="0" smtClean="0"/>
              <a:t>.</a:t>
            </a:r>
            <a:r>
              <a:rPr lang="bg-BG" sz="4000" dirty="0" smtClean="0"/>
              <a:t/>
            </a:r>
            <a:br>
              <a:rPr lang="bg-BG" sz="4000" dirty="0" smtClean="0"/>
            </a:br>
            <a:r>
              <a:rPr lang="bg-BG" sz="4000" dirty="0"/>
              <a:t>	</a:t>
            </a:r>
            <a:r>
              <a:rPr lang="bg-BG" sz="4000" dirty="0" smtClean="0">
                <a:solidFill>
                  <a:srgbClr val="C00000"/>
                </a:solidFill>
              </a:rPr>
              <a:t>ЯВЕТЕ СЕ 15 МИН ПО-РАНО.</a:t>
            </a:r>
            <a:r>
              <a:rPr lang="bg-BG" sz="4000" dirty="0">
                <a:solidFill>
                  <a:srgbClr val="C00000"/>
                </a:solidFill>
              </a:rPr>
              <a:t/>
            </a:r>
            <a:br>
              <a:rPr lang="bg-BG" sz="4000" dirty="0">
                <a:solidFill>
                  <a:srgbClr val="C00000"/>
                </a:solidFill>
              </a:rPr>
            </a:br>
            <a:r>
              <a:rPr lang="bg-BG" sz="4000" dirty="0"/>
              <a:t/>
            </a:r>
            <a:br>
              <a:rPr lang="bg-BG" sz="4000" dirty="0"/>
            </a:br>
            <a:endParaRPr lang="bg-BG" dirty="0"/>
          </a:p>
        </p:txBody>
      </p:sp>
      <p:pic>
        <p:nvPicPr>
          <p:cNvPr id="8194" name="Picture 2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872207" cy="183770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24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8800" dirty="0" smtClean="0"/>
              <a:t>Въпроси?</a:t>
            </a:r>
            <a:endParaRPr lang="en-US" sz="8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212976"/>
            <a:ext cx="3001516" cy="2713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18067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bg-BG" sz="5500" dirty="0">
                <a:solidFill>
                  <a:srgbClr val="FF0000"/>
                </a:solidFill>
              </a:rPr>
              <a:t>За да получите заплащането си за участието в обучението, положете подпис в присъствените листи.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769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76064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bg-BG" b="1" dirty="0">
                <a:latin typeface="Book Antiqua" panose="02040602050305030304" pitchFamily="18" charset="0"/>
              </a:rPr>
              <a:t> </a:t>
            </a:r>
            <a:r>
              <a:rPr lang="bg-BG" dirty="0">
                <a:latin typeface="Book Antiqua" panose="02040602050305030304" pitchFamily="18" charset="0"/>
              </a:rPr>
              <a:t/>
            </a:r>
            <a:br>
              <a:rPr lang="bg-BG" dirty="0">
                <a:latin typeface="Book Antiqua" panose="02040602050305030304" pitchFamily="18" charset="0"/>
              </a:rPr>
            </a:br>
            <a:r>
              <a:rPr lang="bg-BG" sz="8000" dirty="0">
                <a:latin typeface="Book Antiqua" panose="02040602050305030304" pitchFamily="18" charset="0"/>
              </a:rPr>
              <a:t> </a:t>
            </a:r>
          </a:p>
          <a:p>
            <a:pPr marL="0" indent="0" algn="ctr" fontAlgn="ctr">
              <a:buNone/>
            </a:pPr>
            <a:r>
              <a:rPr lang="bg-BG" sz="8000" b="1" u="sng" dirty="0" smtClean="0">
                <a:latin typeface="Book Antiqua" panose="02040602050305030304" pitchFamily="18" charset="0"/>
              </a:rPr>
              <a:t>В 7:00 ЧАСА ПРОВЕРЕТЕ НАЛИЦЕ ЛИ СА ПОВЕЧЕ ОТ ПОЛОВИНАТА ОТ ЧЛЕНОВЕТЕ НА СИК.</a:t>
            </a:r>
          </a:p>
          <a:p>
            <a:pPr marL="0" indent="0" algn="just" fontAlgn="ctr">
              <a:buNone/>
            </a:pPr>
            <a:r>
              <a:rPr lang="bg-BG" sz="8000" dirty="0">
                <a:latin typeface="Book Antiqua" panose="02040602050305030304" pitchFamily="18" charset="0"/>
              </a:rPr>
              <a:t> </a:t>
            </a:r>
          </a:p>
          <a:p>
            <a:pPr marL="0" indent="0" algn="ctr" fontAlgn="ctr">
              <a:buNone/>
            </a:pPr>
            <a:r>
              <a:rPr lang="bg-BG" sz="8000" b="1" dirty="0">
                <a:solidFill>
                  <a:srgbClr val="FF0000"/>
                </a:solidFill>
                <a:latin typeface="Book Antiqua" panose="02040602050305030304" pitchFamily="18" charset="0"/>
              </a:rPr>
              <a:t>Отворете изборното помещение в </a:t>
            </a:r>
            <a:r>
              <a:rPr lang="bg-BG" sz="80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7:00 часа, </a:t>
            </a:r>
            <a:endParaRPr lang="en-US" sz="8000" b="1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ctr" fontAlgn="ctr">
              <a:buNone/>
            </a:pPr>
            <a:r>
              <a:rPr lang="bg-BG" sz="8000" b="1" dirty="0" smtClean="0">
                <a:latin typeface="Book Antiqua" panose="02040602050305030304" pitchFamily="18" charset="0"/>
              </a:rPr>
              <a:t>само</a:t>
            </a:r>
            <a:r>
              <a:rPr lang="bg-BG" sz="8000" dirty="0" smtClean="0">
                <a:latin typeface="Book Antiqua" panose="02040602050305030304" pitchFamily="18" charset="0"/>
              </a:rPr>
              <a:t> </a:t>
            </a:r>
            <a:r>
              <a:rPr lang="bg-BG" sz="8000" dirty="0">
                <a:latin typeface="Book Antiqua" panose="02040602050305030304" pitchFamily="18" charset="0"/>
              </a:rPr>
              <a:t>ако са </a:t>
            </a:r>
            <a:r>
              <a:rPr lang="bg-BG" sz="8000" dirty="0" smtClean="0">
                <a:latin typeface="Book Antiqua" panose="02040602050305030304" pitchFamily="18" charset="0"/>
              </a:rPr>
              <a:t>налице: </a:t>
            </a:r>
          </a:p>
          <a:p>
            <a:pPr marL="0" indent="0" algn="ctr" fontAlgn="ctr">
              <a:buNone/>
            </a:pPr>
            <a:r>
              <a:rPr lang="bg-BG" sz="80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4 </a:t>
            </a:r>
            <a:r>
              <a:rPr lang="bg-BG" sz="8000" dirty="0">
                <a:solidFill>
                  <a:srgbClr val="FF0000"/>
                </a:solidFill>
                <a:latin typeface="Book Antiqua" panose="02040602050305030304" pitchFamily="18" charset="0"/>
              </a:rPr>
              <a:t>членове </a:t>
            </a:r>
            <a:r>
              <a:rPr lang="bg-BG" sz="80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ако сте 7-членна СИК</a:t>
            </a:r>
          </a:p>
          <a:p>
            <a:pPr marL="0" indent="0" algn="ctr" fontAlgn="ctr">
              <a:buNone/>
            </a:pPr>
            <a:r>
              <a:rPr lang="bg-BG" sz="80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5 </a:t>
            </a:r>
            <a:r>
              <a:rPr lang="bg-BG" sz="8000" dirty="0">
                <a:solidFill>
                  <a:srgbClr val="FF0000"/>
                </a:solidFill>
                <a:latin typeface="Book Antiqua" panose="02040602050305030304" pitchFamily="18" charset="0"/>
              </a:rPr>
              <a:t>членове </a:t>
            </a:r>
            <a:r>
              <a:rPr lang="bg-BG" sz="80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ако сте </a:t>
            </a:r>
            <a:r>
              <a:rPr lang="bg-BG" sz="8000" dirty="0">
                <a:solidFill>
                  <a:srgbClr val="FF0000"/>
                </a:solidFill>
                <a:latin typeface="Book Antiqua" panose="02040602050305030304" pitchFamily="18" charset="0"/>
              </a:rPr>
              <a:t>9-членни СИК.</a:t>
            </a:r>
          </a:p>
          <a:p>
            <a:pPr marL="0" indent="0" algn="ctr" fontAlgn="ctr">
              <a:buNone/>
            </a:pPr>
            <a:r>
              <a:rPr lang="bg-BG" sz="8000" dirty="0">
                <a:latin typeface="Book Antiqua" panose="02040602050305030304" pitchFamily="18" charset="0"/>
              </a:rPr>
              <a:t> </a:t>
            </a:r>
            <a:br>
              <a:rPr lang="bg-BG" sz="8000" dirty="0">
                <a:latin typeface="Book Antiqua" panose="02040602050305030304" pitchFamily="18" charset="0"/>
              </a:rPr>
            </a:br>
            <a:r>
              <a:rPr lang="bg-BG" sz="8000" b="1" u="sng" dirty="0" smtClean="0">
                <a:latin typeface="Book Antiqua" panose="02040602050305030304" pitchFamily="18" charset="0"/>
              </a:rPr>
              <a:t>АКО В 7:00 ЧАСА СТЕ ПО-МАЛКО ОТ ПОСОЧЕНАТА БРОЙКА – НЕ ОТВАРЯЙТЕ </a:t>
            </a:r>
            <a:r>
              <a:rPr lang="bg-BG" sz="8000" b="1" u="sng" dirty="0">
                <a:latin typeface="Book Antiqua" panose="02040602050305030304" pitchFamily="18" charset="0"/>
              </a:rPr>
              <a:t>ИЗБОРНОТО </a:t>
            </a:r>
            <a:r>
              <a:rPr lang="bg-BG" sz="8000" b="1" u="sng" dirty="0" smtClean="0">
                <a:latin typeface="Book Antiqua" panose="02040602050305030304" pitchFamily="18" charset="0"/>
              </a:rPr>
              <a:t>ПОМЕЩЕНИЕ</a:t>
            </a:r>
            <a:r>
              <a:rPr lang="en-US" sz="8000" u="sng" dirty="0" smtClean="0">
                <a:latin typeface="Book Antiqua" panose="02040602050305030304" pitchFamily="18" charset="0"/>
              </a:rPr>
              <a:t>.</a:t>
            </a:r>
            <a:r>
              <a:rPr lang="bg-BG" sz="8000" u="sng" dirty="0">
                <a:latin typeface="Book Antiqua" panose="02040602050305030304" pitchFamily="18" charset="0"/>
              </a:rPr>
              <a:t> </a:t>
            </a:r>
            <a:endParaRPr lang="en-US" sz="8000" u="sng" dirty="0" smtClean="0">
              <a:latin typeface="Book Antiqua" panose="02040602050305030304" pitchFamily="18" charset="0"/>
            </a:endParaRPr>
          </a:p>
          <a:p>
            <a:pPr marL="0" indent="0" algn="just" fontAlgn="ctr">
              <a:buNone/>
            </a:pPr>
            <a:endParaRPr lang="bg-BG" sz="8000" dirty="0" smtClean="0">
              <a:latin typeface="Book Antiqua" panose="02040602050305030304" pitchFamily="18" charset="0"/>
            </a:endParaRPr>
          </a:p>
          <a:p>
            <a:pPr marL="0" indent="0" algn="just" fontAlgn="ctr">
              <a:buNone/>
            </a:pPr>
            <a:r>
              <a:rPr lang="bg-BG" sz="8000" dirty="0" smtClean="0">
                <a:latin typeface="Book Antiqua" panose="02040602050305030304" pitchFamily="18" charset="0"/>
              </a:rPr>
              <a:t>Председателят или заместващото го лице на </a:t>
            </a:r>
            <a:r>
              <a:rPr lang="bg-BG" sz="8000" dirty="0">
                <a:latin typeface="Book Antiqua" panose="02040602050305030304" pitchFamily="18" charset="0"/>
              </a:rPr>
              <a:t>СИК </a:t>
            </a:r>
            <a:r>
              <a:rPr lang="bg-BG" sz="8000" dirty="0" smtClean="0">
                <a:latin typeface="Book Antiqua" panose="02040602050305030304" pitchFamily="18" charset="0"/>
              </a:rPr>
              <a:t>уведомява </a:t>
            </a:r>
            <a:r>
              <a:rPr lang="bg-BG" sz="8000" b="1" dirty="0" smtClean="0">
                <a:latin typeface="Book Antiqua" panose="02040602050305030304" pitchFamily="18" charset="0"/>
              </a:rPr>
              <a:t>незабавно</a:t>
            </a:r>
            <a:r>
              <a:rPr lang="bg-BG" sz="8000" dirty="0" smtClean="0">
                <a:latin typeface="Book Antiqua" panose="02040602050305030304" pitchFamily="18" charset="0"/>
              </a:rPr>
              <a:t> </a:t>
            </a:r>
            <a:r>
              <a:rPr lang="bg-BG" sz="8000" b="1" dirty="0">
                <a:latin typeface="Book Antiqua" panose="02040602050305030304" pitchFamily="18" charset="0"/>
              </a:rPr>
              <a:t>Р</a:t>
            </a:r>
            <a:r>
              <a:rPr lang="bg-BG" sz="8000" b="1" dirty="0" smtClean="0">
                <a:latin typeface="Book Antiqua" panose="02040602050305030304" pitchFamily="18" charset="0"/>
              </a:rPr>
              <a:t>ИК</a:t>
            </a:r>
            <a:r>
              <a:rPr lang="bg-BG" sz="8000" b="1" dirty="0" smtClean="0">
                <a:latin typeface="Book Antiqua" panose="02040602050305030304" pitchFamily="18" charset="0"/>
              </a:rPr>
              <a:t>,</a:t>
            </a:r>
            <a:r>
              <a:rPr lang="bg-BG" sz="8000" dirty="0" smtClean="0">
                <a:latin typeface="Book Antiqua" panose="02040602050305030304" pitchFamily="18" charset="0"/>
              </a:rPr>
              <a:t> </a:t>
            </a:r>
            <a:r>
              <a:rPr lang="bg-BG" sz="8000" dirty="0">
                <a:latin typeface="Book Antiqua" panose="02040602050305030304" pitchFamily="18" charset="0"/>
              </a:rPr>
              <a:t>кой член </a:t>
            </a:r>
            <a:r>
              <a:rPr lang="bg-BG" sz="8000" dirty="0" smtClean="0">
                <a:latin typeface="Book Antiqua" panose="02040602050305030304" pitchFamily="18" charset="0"/>
              </a:rPr>
              <a:t>на </a:t>
            </a:r>
            <a:r>
              <a:rPr lang="bg-BG" sz="8000" dirty="0">
                <a:latin typeface="Book Antiqua" panose="02040602050305030304" pitchFamily="18" charset="0"/>
              </a:rPr>
              <a:t>СИК отсъства</a:t>
            </a:r>
            <a:r>
              <a:rPr lang="bg-BG" sz="8000" dirty="0" smtClean="0">
                <a:latin typeface="Book Antiqua" panose="02040602050305030304" pitchFamily="18" charset="0"/>
              </a:rPr>
              <a:t>.</a:t>
            </a:r>
            <a:r>
              <a:rPr lang="bg-BG" sz="8000" dirty="0">
                <a:latin typeface="Book Antiqua" panose="02040602050305030304" pitchFamily="18" charset="0"/>
              </a:rPr>
              <a:t> </a:t>
            </a:r>
            <a:endParaRPr lang="bg-BG" sz="8000" dirty="0" smtClean="0">
              <a:latin typeface="Book Antiqua" panose="02040602050305030304" pitchFamily="18" charset="0"/>
            </a:endParaRPr>
          </a:p>
          <a:p>
            <a:pPr marL="0" indent="0" algn="just" fontAlgn="ctr">
              <a:buNone/>
            </a:pPr>
            <a:endParaRPr lang="bg-BG" sz="8000" dirty="0" smtClean="0">
              <a:latin typeface="Book Antiqua" panose="02040602050305030304" pitchFamily="18" charset="0"/>
            </a:endParaRPr>
          </a:p>
          <a:p>
            <a:pPr marL="0" indent="0" algn="just" fontAlgn="ctr">
              <a:buNone/>
            </a:pPr>
            <a:r>
              <a:rPr lang="bg-BG" sz="8000" dirty="0" smtClean="0">
                <a:latin typeface="Book Antiqua" panose="02040602050305030304" pitchFamily="18" charset="0"/>
              </a:rPr>
              <a:t>След явяването на повече от половината от членовете на СИК, председателят на СИК открива изборния ден.</a:t>
            </a:r>
          </a:p>
          <a:p>
            <a:pPr marL="0" indent="0" algn="just" fontAlgn="ctr">
              <a:buNone/>
            </a:pPr>
            <a:endParaRPr lang="en-US" sz="7400" dirty="0" smtClean="0">
              <a:latin typeface="Book Antiqua" panose="02040602050305030304" pitchFamily="18" charset="0"/>
            </a:endParaRPr>
          </a:p>
          <a:p>
            <a:pPr marL="0" indent="0" algn="just" fontAlgn="ctr">
              <a:buNone/>
            </a:pPr>
            <a:endParaRPr lang="en-US" sz="7400" dirty="0" smtClean="0">
              <a:latin typeface="Book Antiqua" panose="02040602050305030304" pitchFamily="18" charset="0"/>
            </a:endParaRPr>
          </a:p>
          <a:p>
            <a:pPr marL="0" indent="0" algn="just" fontAlgn="ctr">
              <a:buNone/>
            </a:pPr>
            <a:endParaRPr lang="en-US" sz="7400" dirty="0">
              <a:latin typeface="Book Antiqua" panose="02040602050305030304" pitchFamily="18" charset="0"/>
            </a:endParaRPr>
          </a:p>
          <a:p>
            <a:pPr marL="0" indent="0" algn="just" fontAlgn="ctr">
              <a:buNone/>
            </a:pPr>
            <a:endParaRPr lang="bg-BG" dirty="0">
              <a:latin typeface="Book Antiqua" panose="02040602050305030304" pitchFamily="18" charset="0"/>
            </a:endParaRPr>
          </a:p>
          <a:p>
            <a:endParaRPr lang="bg-BG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10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544616"/>
          </a:xfrm>
        </p:spPr>
        <p:txBody>
          <a:bodyPr>
            <a:normAutofit fontScale="62500" lnSpcReduction="20000"/>
          </a:bodyPr>
          <a:lstStyle/>
          <a:p>
            <a:pPr marL="0" indent="0" algn="ctr" fontAlgn="ctr">
              <a:buNone/>
            </a:pPr>
            <a:endParaRPr lang="bg-BG" b="1" dirty="0" smtClean="0"/>
          </a:p>
          <a:p>
            <a:pPr marL="0" indent="0" algn="ctr" fontAlgn="ctr">
              <a:buNone/>
            </a:pPr>
            <a:r>
              <a:rPr lang="bg-BG" b="1" dirty="0" smtClean="0"/>
              <a:t>След </a:t>
            </a:r>
            <a:r>
              <a:rPr lang="bg-BG" b="1" dirty="0"/>
              <a:t>отваряне на изборното </a:t>
            </a:r>
            <a:r>
              <a:rPr lang="bg-BG" b="1" dirty="0" smtClean="0"/>
              <a:t>помещение: </a:t>
            </a:r>
            <a:r>
              <a:rPr lang="bg-BG" b="1" dirty="0" smtClean="0">
                <a:solidFill>
                  <a:schemeClr val="bg2">
                    <a:lumMod val="50000"/>
                  </a:schemeClr>
                </a:solidFill>
              </a:rPr>
              <a:t>използвайте </a:t>
            </a:r>
            <a:r>
              <a:rPr lang="bg-BG" b="1" dirty="0">
                <a:solidFill>
                  <a:schemeClr val="bg2">
                    <a:lumMod val="50000"/>
                  </a:schemeClr>
                </a:solidFill>
              </a:rPr>
              <a:t>т.нар. </a:t>
            </a:r>
            <a:r>
              <a:rPr lang="bg-BG" b="1" dirty="0" smtClean="0">
                <a:solidFill>
                  <a:schemeClr val="bg2">
                    <a:lumMod val="50000"/>
                  </a:schemeClr>
                </a:solidFill>
              </a:rPr>
              <a:t>„</a:t>
            </a:r>
            <a:r>
              <a:rPr lang="bg-BG" b="1" dirty="0">
                <a:solidFill>
                  <a:schemeClr val="bg2">
                    <a:lumMod val="50000"/>
                  </a:schemeClr>
                </a:solidFill>
              </a:rPr>
              <a:t>чек лист“, в който стъпка по стъпка е </a:t>
            </a:r>
            <a:r>
              <a:rPr lang="bg-BG" b="1" dirty="0" smtClean="0">
                <a:solidFill>
                  <a:schemeClr val="bg2">
                    <a:lumMod val="50000"/>
                  </a:schemeClr>
                </a:solidFill>
              </a:rPr>
              <a:t>описано </a:t>
            </a:r>
            <a:r>
              <a:rPr lang="bg-BG" b="1" dirty="0">
                <a:solidFill>
                  <a:schemeClr val="bg2">
                    <a:lumMod val="50000"/>
                  </a:schemeClr>
                </a:solidFill>
              </a:rPr>
              <a:t>какво се очаква от Вас.- </a:t>
            </a:r>
            <a:r>
              <a:rPr lang="bg-BG" b="1" i="1" dirty="0" smtClean="0">
                <a:solidFill>
                  <a:schemeClr val="bg2">
                    <a:lumMod val="50000"/>
                  </a:schemeClr>
                </a:solidFill>
              </a:rPr>
              <a:t>стр.49 </a:t>
            </a:r>
            <a:r>
              <a:rPr lang="bg-BG" b="1" i="1" dirty="0">
                <a:solidFill>
                  <a:schemeClr val="bg2">
                    <a:lumMod val="50000"/>
                  </a:schemeClr>
                </a:solidFill>
              </a:rPr>
              <a:t>от Методическите указания</a:t>
            </a:r>
            <a:endParaRPr lang="ru-RU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ctr" fontAlgn="ctr">
              <a:buNone/>
            </a:pPr>
            <a:endParaRPr lang="ru-RU" dirty="0" smtClean="0"/>
          </a:p>
          <a:p>
            <a:pPr marL="0" indent="0" algn="just" fontAlgn="ctr">
              <a:buNone/>
            </a:pPr>
            <a:r>
              <a:rPr lang="bg-BG" dirty="0"/>
              <a:t> </a:t>
            </a:r>
            <a:br>
              <a:rPr lang="bg-BG" dirty="0"/>
            </a:br>
            <a:r>
              <a:rPr lang="bg-BG" dirty="0"/>
              <a:t>Проверете налице ли са изборните книжа и материали.</a:t>
            </a:r>
          </a:p>
          <a:p>
            <a:pPr marL="0" indent="0" algn="just" fontAlgn="ctr">
              <a:buNone/>
            </a:pPr>
            <a:r>
              <a:rPr lang="bg-BG" dirty="0"/>
              <a:t>  </a:t>
            </a:r>
          </a:p>
          <a:p>
            <a:pPr marL="0" indent="0" algn="just" fontAlgn="ctr">
              <a:buNone/>
            </a:pPr>
            <a:r>
              <a:rPr lang="bg-BG" b="1" u="sng" dirty="0" smtClean="0"/>
              <a:t>Маркирайте </a:t>
            </a:r>
            <a:r>
              <a:rPr lang="bg-BG" b="1" u="sng" dirty="0"/>
              <a:t>печата </a:t>
            </a:r>
            <a:r>
              <a:rPr lang="bg-BG" b="1" u="sng" dirty="0" smtClean="0"/>
              <a:t>на СИК </a:t>
            </a:r>
            <a:r>
              <a:rPr lang="bg-BG" dirty="0" smtClean="0"/>
              <a:t>и </a:t>
            </a:r>
            <a:r>
              <a:rPr lang="bg-BG" dirty="0"/>
              <a:t>изгответе протокол за маркиране на </a:t>
            </a:r>
            <a:r>
              <a:rPr lang="bg-BG" dirty="0" smtClean="0"/>
              <a:t>печата. </a:t>
            </a:r>
          </a:p>
          <a:p>
            <a:pPr marL="0" indent="0" algn="just" fontAlgn="ctr">
              <a:buNone/>
            </a:pPr>
            <a:r>
              <a:rPr lang="bg-BG" b="1" u="sng" dirty="0" smtClean="0"/>
              <a:t>Запечатайте </a:t>
            </a:r>
            <a:r>
              <a:rPr lang="bg-BG" b="1" u="sng" dirty="0"/>
              <a:t>с хартиени ленти </a:t>
            </a:r>
            <a:r>
              <a:rPr lang="bg-BG" dirty="0"/>
              <a:t>избирателната </a:t>
            </a:r>
            <a:r>
              <a:rPr lang="bg-BG" dirty="0" smtClean="0"/>
              <a:t>кутия</a:t>
            </a:r>
            <a:r>
              <a:rPr lang="en-US" dirty="0" smtClean="0"/>
              <a:t> </a:t>
            </a:r>
            <a:r>
              <a:rPr lang="bg-BG" dirty="0" smtClean="0"/>
              <a:t>и </a:t>
            </a:r>
            <a:r>
              <a:rPr lang="bg-BG" dirty="0"/>
              <a:t>кутията за </a:t>
            </a:r>
            <a:r>
              <a:rPr lang="bg-BG" dirty="0" smtClean="0"/>
              <a:t>отрязъците. </a:t>
            </a:r>
            <a:r>
              <a:rPr lang="bg-BG" dirty="0"/>
              <a:t>Хартиените ленти се подпечатват с печата на СИК и подписват от присъстващите членове на комисията</a:t>
            </a:r>
            <a:r>
              <a:rPr lang="bg-BG" dirty="0" smtClean="0"/>
              <a:t>.</a:t>
            </a:r>
          </a:p>
          <a:p>
            <a:pPr marL="0" indent="0" algn="just" fontAlgn="ctr">
              <a:buNone/>
            </a:pPr>
            <a:r>
              <a:rPr lang="ru-RU" dirty="0"/>
              <a:t>Председателят разпечатва пакета с бюлетините, </a:t>
            </a:r>
            <a:r>
              <a:rPr lang="ru-RU" dirty="0" err="1"/>
              <a:t>откъсва</a:t>
            </a:r>
            <a:r>
              <a:rPr lang="ru-RU" dirty="0"/>
              <a:t> </a:t>
            </a:r>
            <a:r>
              <a:rPr lang="ru-RU" dirty="0" smtClean="0"/>
              <a:t>по </a:t>
            </a:r>
            <a:r>
              <a:rPr lang="ru-RU" dirty="0" err="1" smtClean="0"/>
              <a:t>една</a:t>
            </a:r>
            <a:r>
              <a:rPr lang="ru-RU" dirty="0" smtClean="0"/>
              <a:t> </a:t>
            </a:r>
            <a:r>
              <a:rPr lang="ru-RU" b="1" dirty="0"/>
              <a:t>бюлетина</a:t>
            </a:r>
            <a:r>
              <a:rPr lang="ru-RU" dirty="0"/>
              <a:t> от </a:t>
            </a:r>
            <a:r>
              <a:rPr lang="ru-RU" dirty="0" smtClean="0"/>
              <a:t>кочана за </a:t>
            </a:r>
            <a:r>
              <a:rPr lang="ru-RU" dirty="0" err="1"/>
              <a:t>всеки</a:t>
            </a:r>
            <a:r>
              <a:rPr lang="ru-RU" dirty="0"/>
              <a:t> вид </a:t>
            </a:r>
            <a:r>
              <a:rPr lang="ru-RU" dirty="0" err="1" smtClean="0"/>
              <a:t>избор</a:t>
            </a:r>
            <a:r>
              <a:rPr lang="ru-RU" dirty="0" smtClean="0"/>
              <a:t>, и </a:t>
            </a:r>
            <a:r>
              <a:rPr lang="ru-RU" dirty="0"/>
              <a:t>с големи букви по диагонал изписва </a:t>
            </a:r>
            <a:r>
              <a:rPr lang="ru-RU" b="1" dirty="0"/>
              <a:t>„ОБРАЗЕЦ“ </a:t>
            </a:r>
            <a:r>
              <a:rPr lang="ru-RU" dirty="0"/>
              <a:t>и </a:t>
            </a:r>
            <a:r>
              <a:rPr lang="ru-RU" dirty="0" err="1" smtClean="0"/>
              <a:t>ги</a:t>
            </a:r>
            <a:r>
              <a:rPr lang="ru-RU" dirty="0" smtClean="0"/>
              <a:t> </a:t>
            </a:r>
            <a:r>
              <a:rPr lang="ru-RU" dirty="0"/>
              <a:t>залепва като образец на таблото пред избирателната секция.</a:t>
            </a:r>
            <a:endParaRPr lang="bg-BG" dirty="0"/>
          </a:p>
          <a:p>
            <a:pPr marL="0" indent="0" algn="just" fontAlgn="ctr">
              <a:buNone/>
            </a:pPr>
            <a:endParaRPr lang="bg-BG" dirty="0" smtClean="0"/>
          </a:p>
          <a:p>
            <a:pPr marL="0" indent="0" algn="ctr" fontAlgn="ctr">
              <a:buNone/>
            </a:pPr>
            <a:r>
              <a:rPr lang="bg-BG" b="1" dirty="0" smtClean="0"/>
              <a:t>РАЗПРЕДЕЛЕТЕ ФУНКЦИИТЕ НА ВСЕКИ ЧЛЕН НА СИК. </a:t>
            </a:r>
          </a:p>
          <a:p>
            <a:pPr marL="0" indent="0" algn="ctr" fontAlgn="ctr">
              <a:buNone/>
            </a:pPr>
            <a:r>
              <a:rPr lang="bg-BG" sz="4000" b="1" dirty="0" smtClean="0"/>
              <a:t>ПРАВИ СЕ С ПИСМЕНО РЕШЕНИЕ (виж бланката)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197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95536" y="404664"/>
            <a:ext cx="8496944" cy="5688632"/>
          </a:xfrm>
        </p:spPr>
        <p:txBody>
          <a:bodyPr>
            <a:normAutofit/>
          </a:bodyPr>
          <a:lstStyle/>
          <a:p>
            <a:pPr algn="just" fontAlgn="ctr"/>
            <a:endParaRPr lang="bg-BG" dirty="0"/>
          </a:p>
          <a:p>
            <a:pPr marL="0" indent="0" algn="just" fontAlgn="ctr">
              <a:buNone/>
            </a:pPr>
            <a:r>
              <a:rPr lang="bg-BG" b="1" dirty="0"/>
              <a:t>Поканете явилите се избиратели да гласуват</a:t>
            </a:r>
          </a:p>
          <a:p>
            <a:pPr marL="0" indent="0" algn="ctr" fontAlgn="ctr">
              <a:buNone/>
            </a:pPr>
            <a:r>
              <a:rPr lang="bg-BG" dirty="0" smtClean="0">
                <a:solidFill>
                  <a:srgbClr val="FF0000"/>
                </a:solidFill>
              </a:rPr>
              <a:t>При </a:t>
            </a:r>
            <a:r>
              <a:rPr lang="bg-BG" dirty="0">
                <a:solidFill>
                  <a:srgbClr val="FF0000"/>
                </a:solidFill>
              </a:rPr>
              <a:t>откриване на </a:t>
            </a:r>
            <a:r>
              <a:rPr lang="bg-BG" dirty="0" smtClean="0">
                <a:solidFill>
                  <a:srgbClr val="FF0000"/>
                </a:solidFill>
              </a:rPr>
              <a:t>изборния </a:t>
            </a:r>
            <a:r>
              <a:rPr lang="bg-BG" dirty="0">
                <a:solidFill>
                  <a:srgbClr val="FF0000"/>
                </a:solidFill>
              </a:rPr>
              <a:t>ден </a:t>
            </a:r>
            <a:r>
              <a:rPr lang="bg-BG" dirty="0" smtClean="0">
                <a:solidFill>
                  <a:srgbClr val="FF0000"/>
                </a:solidFill>
              </a:rPr>
              <a:t>могат </a:t>
            </a:r>
            <a:r>
              <a:rPr lang="bg-BG" dirty="0">
                <a:solidFill>
                  <a:srgbClr val="FF0000"/>
                </a:solidFill>
              </a:rPr>
              <a:t>да </a:t>
            </a:r>
            <a:r>
              <a:rPr lang="bg-BG" dirty="0" smtClean="0">
                <a:solidFill>
                  <a:srgbClr val="FF0000"/>
                </a:solidFill>
              </a:rPr>
              <a:t>присъстват: </a:t>
            </a:r>
          </a:p>
          <a:p>
            <a:pPr marL="0" indent="0" algn="just" fontAlgn="ctr">
              <a:buNone/>
            </a:pPr>
            <a:r>
              <a:rPr lang="bg-BG" b="1" dirty="0" smtClean="0"/>
              <a:t>избиратели, кандидати, </a:t>
            </a:r>
            <a:r>
              <a:rPr lang="bg-BG" b="1" dirty="0" err="1" smtClean="0"/>
              <a:t>застъпници</a:t>
            </a:r>
            <a:r>
              <a:rPr lang="bg-BG" b="1" dirty="0" smtClean="0"/>
              <a:t>,</a:t>
            </a:r>
            <a:br>
              <a:rPr lang="bg-BG" b="1" dirty="0" smtClean="0"/>
            </a:br>
            <a:r>
              <a:rPr lang="bg-BG" b="1" dirty="0" smtClean="0"/>
              <a:t>наблюдатели,</a:t>
            </a:r>
            <a:r>
              <a:rPr lang="bg-BG" b="1" dirty="0">
                <a:solidFill>
                  <a:srgbClr val="00B050"/>
                </a:solidFill>
              </a:rPr>
              <a:t> </a:t>
            </a:r>
            <a:r>
              <a:rPr lang="bg-BG" b="1" dirty="0" smtClean="0"/>
              <a:t>представители </a:t>
            </a:r>
            <a:r>
              <a:rPr lang="bg-BG" b="1" dirty="0"/>
              <a:t>на </a:t>
            </a:r>
            <a:r>
              <a:rPr lang="bg-BG" b="1" dirty="0" smtClean="0"/>
              <a:t>партии, </a:t>
            </a:r>
            <a:r>
              <a:rPr lang="bg-BG" b="1" dirty="0"/>
              <a:t>коалиции</a:t>
            </a:r>
            <a:r>
              <a:rPr lang="bg-BG" b="1" dirty="0" smtClean="0"/>
              <a:t>, местни коалиции и </a:t>
            </a:r>
            <a:r>
              <a:rPr lang="bg-BG" b="1" dirty="0"/>
              <a:t>инициативни комитети, </a:t>
            </a:r>
            <a:r>
              <a:rPr lang="bg-BG" b="1" dirty="0" smtClean="0"/>
              <a:t>представители </a:t>
            </a:r>
            <a:r>
              <a:rPr lang="bg-BG" b="1" dirty="0"/>
              <a:t>на средствата за масово осведомяване.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4438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5976664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endParaRPr lang="bg-BG" sz="4200" b="1" dirty="0" smtClean="0"/>
          </a:p>
          <a:p>
            <a:pPr marL="0" indent="0" algn="just">
              <a:buNone/>
            </a:pPr>
            <a:endParaRPr lang="bg-BG" sz="4200" b="1" dirty="0" smtClean="0"/>
          </a:p>
          <a:p>
            <a:pPr marL="0" indent="0" algn="just">
              <a:buNone/>
            </a:pPr>
            <a:r>
              <a:rPr lang="bg-BG" sz="4200" b="1" dirty="0" smtClean="0"/>
              <a:t>ПОСЛЕДОВАТЕЛНОСТ </a:t>
            </a:r>
            <a:r>
              <a:rPr lang="bg-BG" sz="4200" b="1" dirty="0"/>
              <a:t>НА ДЕЙСТВИЯТА </a:t>
            </a:r>
            <a:r>
              <a:rPr lang="bg-BG" sz="4200" b="1" u="sng" dirty="0"/>
              <a:t>ПО ДОПУСКАНЕ ДО </a:t>
            </a:r>
            <a:r>
              <a:rPr lang="bg-BG" sz="4200" b="1" dirty="0" smtClean="0"/>
              <a:t>ГЛАСУВАНЕ:</a:t>
            </a:r>
          </a:p>
          <a:p>
            <a:pPr marL="0" indent="0" algn="just">
              <a:buNone/>
            </a:pPr>
            <a:r>
              <a:rPr lang="bg-BG" sz="4200" dirty="0"/>
              <a:t> </a:t>
            </a:r>
            <a:endParaRPr lang="en-US" sz="4200" dirty="0" smtClean="0"/>
          </a:p>
          <a:p>
            <a:pPr marL="0" indent="0" algn="just">
              <a:buNone/>
            </a:pPr>
            <a:r>
              <a:rPr lang="bg-BG" sz="4200" dirty="0" smtClean="0"/>
              <a:t>ВСЕКИ ИЗБИРАТЕЛ, </a:t>
            </a:r>
            <a:r>
              <a:rPr lang="bg-BG" sz="4200" dirty="0"/>
              <a:t>ВКЛЮЧЕН В ИЗБИРАТЕЛНИЯ СПИСЪК/СПИСЪКА ЗА ГЛАСУВАНЕ </a:t>
            </a:r>
            <a:r>
              <a:rPr lang="bg-BG" sz="4200" dirty="0" smtClean="0"/>
              <a:t>И </a:t>
            </a:r>
            <a:r>
              <a:rPr lang="bg-BG" sz="4200" b="1" dirty="0"/>
              <a:t>ПРИТЕЖАВАЩ ВАЛИДЕН ДОКУМЕНТ ЗА САМОЛИЧНОСТ, СЛЕДВА ДА БЪДЕ ДОПУСНАТ ДО ГЛАСУВАНЕ.</a:t>
            </a:r>
          </a:p>
          <a:p>
            <a:pPr marL="0" indent="0" algn="just">
              <a:buNone/>
            </a:pPr>
            <a:endParaRPr lang="bg-BG" sz="4200" dirty="0"/>
          </a:p>
          <a:p>
            <a:pPr marL="0" indent="0" algn="just">
              <a:buNone/>
            </a:pPr>
            <a:r>
              <a:rPr lang="bg-BG" sz="4200" b="1" dirty="0"/>
              <a:t>Проверка самоличността на избирателя. </a:t>
            </a:r>
            <a:r>
              <a:rPr lang="bg-BG" sz="4200" dirty="0"/>
              <a:t>Избирателят се легитимира с:</a:t>
            </a:r>
          </a:p>
          <a:p>
            <a:pPr marL="0" indent="0" algn="just">
              <a:buNone/>
            </a:pPr>
            <a:r>
              <a:rPr lang="en-US" sz="4200" dirty="0" smtClean="0"/>
              <a:t>- </a:t>
            </a:r>
            <a:r>
              <a:rPr lang="bg-BG" sz="4200" dirty="0" smtClean="0"/>
              <a:t>Лична </a:t>
            </a:r>
            <a:r>
              <a:rPr lang="bg-BG" sz="4200" dirty="0"/>
              <a:t>карта;</a:t>
            </a:r>
          </a:p>
          <a:p>
            <a:pPr marL="0" indent="0" algn="just">
              <a:buNone/>
            </a:pPr>
            <a:r>
              <a:rPr lang="en-US" sz="4200" dirty="0" smtClean="0"/>
              <a:t>- </a:t>
            </a:r>
            <a:r>
              <a:rPr lang="bg-BG" sz="4200" dirty="0" smtClean="0"/>
              <a:t>Зелен </a:t>
            </a:r>
            <a:r>
              <a:rPr lang="bg-BG" sz="4200" dirty="0"/>
              <a:t>паспорт – само за родените до 31.12.1931 г. </a:t>
            </a:r>
            <a:r>
              <a:rPr lang="bg-BG" sz="4200" dirty="0" smtClean="0"/>
              <a:t>включително</a:t>
            </a:r>
            <a:endParaRPr lang="bg-BG" sz="4200" dirty="0"/>
          </a:p>
          <a:p>
            <a:pPr marL="0" indent="0" algn="just">
              <a:buNone/>
            </a:pPr>
            <a:r>
              <a:rPr lang="en-US" sz="4200" dirty="0" smtClean="0"/>
              <a:t>- </a:t>
            </a:r>
            <a:r>
              <a:rPr lang="bg-BG" sz="4200" dirty="0" smtClean="0"/>
              <a:t>Удостоверение, </a:t>
            </a:r>
            <a:r>
              <a:rPr lang="bg-BG" sz="4200" dirty="0"/>
              <a:t>издадено от МВР – само когато личната карта е изгубена, унищожена, повредена или с изтекъл срок на валидност</a:t>
            </a:r>
            <a:r>
              <a:rPr lang="bg-BG" sz="4200" dirty="0" smtClean="0"/>
              <a:t>;</a:t>
            </a:r>
            <a:endParaRPr lang="en-US" sz="4200" dirty="0" smtClean="0"/>
          </a:p>
          <a:p>
            <a:pPr marL="0" indent="0" algn="just">
              <a:buNone/>
            </a:pPr>
            <a:endParaRPr lang="bg-BG" sz="4200" dirty="0"/>
          </a:p>
          <a:p>
            <a:pPr marL="0" indent="0" algn="just">
              <a:buNone/>
            </a:pPr>
            <a:r>
              <a:rPr lang="bg-BG" sz="4200" b="1" dirty="0">
                <a:solidFill>
                  <a:srgbClr val="FF0000"/>
                </a:solidFill>
              </a:rPr>
              <a:t>НЕ СЕ ДОПУСКА</a:t>
            </a:r>
            <a:r>
              <a:rPr lang="bg-BG" sz="4200" dirty="0">
                <a:solidFill>
                  <a:srgbClr val="FF0000"/>
                </a:solidFill>
              </a:rPr>
              <a:t> гласуване с шофьорска книжка или задграничен паспорт. </a:t>
            </a:r>
          </a:p>
          <a:p>
            <a:endParaRPr lang="en-US" sz="4000" dirty="0" smtClean="0"/>
          </a:p>
          <a:p>
            <a:endParaRPr lang="en-US" sz="4000" dirty="0"/>
          </a:p>
          <a:p>
            <a:endParaRPr lang="en-US" dirty="0" smtClean="0"/>
          </a:p>
          <a:p>
            <a:endParaRPr lang="en-US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7364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bg-BG" sz="5100" b="1" u="sng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bg-BG" sz="5100" b="1" u="sng" dirty="0" smtClean="0">
                <a:solidFill>
                  <a:srgbClr val="7030A0"/>
                </a:solidFill>
              </a:rPr>
              <a:t>В ДОПЪЛНИТЕЛНАТА СТРАНИЦА НА ИЗБИРАТЕЛНИЯ СПИСЪК (ПОД ЧЕРТАТА) </a:t>
            </a:r>
          </a:p>
          <a:p>
            <a:pPr marL="0" indent="0" algn="ctr">
              <a:buNone/>
            </a:pPr>
            <a:endParaRPr lang="bg-BG" sz="5100" b="1" u="sng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bg-BG" b="1" dirty="0" smtClean="0">
                <a:solidFill>
                  <a:srgbClr val="FF0000"/>
                </a:solidFill>
              </a:rPr>
              <a:t>СЕ ДОПИСВАТ, СЛЕД ПРЕДСТАВЯНЕ НА ДОКУМЕНТ ЗА САМОЛИЧНОСТ И ПОПЪЛВАНЕ НА  ДЕКЛАРАЦИЯ ПО ОБРАЗЕЦ, ЧЕ НЕ СА ГЛАСУВАЛИ И НЯМА ДА ГЛАСУВАТ НА ДРУГО МЯСТО: </a:t>
            </a:r>
          </a:p>
          <a:p>
            <a:pPr marL="0" indent="0" algn="ctr">
              <a:buNone/>
            </a:pPr>
            <a:endParaRPr lang="bg-BG" b="1" dirty="0" smtClean="0">
              <a:solidFill>
                <a:srgbClr val="FF0000"/>
              </a:solidFill>
            </a:endParaRPr>
          </a:p>
          <a:p>
            <a:pPr algn="just">
              <a:buFontTx/>
              <a:buChar char="-"/>
            </a:pPr>
            <a:r>
              <a:rPr lang="bg-BG" sz="3400" b="1" dirty="0" smtClean="0">
                <a:latin typeface="+mj-lt"/>
              </a:rPr>
              <a:t>лицата</a:t>
            </a:r>
            <a:r>
              <a:rPr lang="bg-BG" sz="3400" dirty="0" smtClean="0">
                <a:latin typeface="+mj-lt"/>
              </a:rPr>
              <a:t>, които </a:t>
            </a:r>
            <a:r>
              <a:rPr lang="ru-RU" sz="3400" dirty="0" smtClean="0">
                <a:latin typeface="+mj-lt"/>
              </a:rPr>
              <a:t>са се явили в секцията по постоянния си адрес и </a:t>
            </a:r>
            <a:r>
              <a:rPr lang="bg-BG" sz="3400" dirty="0" smtClean="0">
                <a:latin typeface="+mj-lt"/>
              </a:rPr>
              <a:t>имат право да гласуват, но са пропуснати в </a:t>
            </a:r>
            <a:r>
              <a:rPr lang="ru-RU" sz="3400" dirty="0" smtClean="0">
                <a:latin typeface="+mj-lt"/>
              </a:rPr>
              <a:t>избирателния списък</a:t>
            </a:r>
            <a:r>
              <a:rPr lang="bg-BG" sz="3400" dirty="0" smtClean="0">
                <a:latin typeface="+mj-lt"/>
              </a:rPr>
              <a:t> и </a:t>
            </a:r>
            <a:r>
              <a:rPr lang="bg-BG" sz="3400" u="sng" dirty="0" smtClean="0">
                <a:latin typeface="+mj-lt"/>
              </a:rPr>
              <a:t>не фигурират в Списъка на заличените лица</a:t>
            </a:r>
            <a:r>
              <a:rPr lang="bg-BG" sz="3400" dirty="0" smtClean="0">
                <a:latin typeface="+mj-lt"/>
              </a:rPr>
              <a:t>;</a:t>
            </a:r>
          </a:p>
          <a:p>
            <a:pPr algn="just">
              <a:buFontTx/>
              <a:buChar char="-"/>
            </a:pPr>
            <a:r>
              <a:rPr lang="bg-BG" sz="3400" b="1" dirty="0" smtClean="0">
                <a:latin typeface="+mj-lt"/>
              </a:rPr>
              <a:t>лицата, които са включени в </a:t>
            </a:r>
            <a:r>
              <a:rPr lang="bg-BG" sz="3400" b="1" u="sng" dirty="0" smtClean="0">
                <a:latin typeface="+mj-lt"/>
              </a:rPr>
              <a:t>Списъка на заличените лица </a:t>
            </a:r>
            <a:r>
              <a:rPr lang="bg-BG" sz="3400" b="1" dirty="0" smtClean="0">
                <a:latin typeface="+mj-lt"/>
              </a:rPr>
              <a:t>и които са представили </a:t>
            </a:r>
            <a:r>
              <a:rPr lang="bg-BG" sz="3400" b="1" u="sng" dirty="0" smtClean="0">
                <a:latin typeface="+mj-lt"/>
              </a:rPr>
              <a:t>УДОСТОВЕРЕНИЕ</a:t>
            </a:r>
            <a:r>
              <a:rPr lang="bg-BG" sz="3400" b="1" dirty="0" smtClean="0">
                <a:latin typeface="+mj-lt"/>
              </a:rPr>
              <a:t>, че основанието за включването им в списъка е отпаднало или не е налице; </a:t>
            </a:r>
          </a:p>
          <a:p>
            <a:pPr algn="just">
              <a:buFontTx/>
              <a:buChar char="-"/>
            </a:pPr>
            <a:r>
              <a:rPr lang="bg-BG" sz="3400" b="1" dirty="0" smtClean="0">
                <a:latin typeface="+mj-lt"/>
              </a:rPr>
              <a:t>членовете на СИК и охраната</a:t>
            </a:r>
            <a:r>
              <a:rPr lang="ru-RU" sz="3400" dirty="0" smtClean="0">
                <a:latin typeface="+mj-lt"/>
              </a:rPr>
              <a:t>,  </a:t>
            </a:r>
            <a:r>
              <a:rPr lang="ru-RU" sz="3400" dirty="0" err="1" smtClean="0">
                <a:latin typeface="+mj-lt"/>
              </a:rPr>
              <a:t>които</a:t>
            </a:r>
            <a:r>
              <a:rPr lang="ru-RU" sz="3400" dirty="0" smtClean="0">
                <a:latin typeface="+mj-lt"/>
              </a:rPr>
              <a:t> </a:t>
            </a:r>
            <a:r>
              <a:rPr lang="ru-RU" sz="3400" dirty="0" err="1" smtClean="0">
                <a:latin typeface="+mj-lt"/>
              </a:rPr>
              <a:t>работят</a:t>
            </a:r>
            <a:r>
              <a:rPr lang="ru-RU" sz="3400" dirty="0" smtClean="0">
                <a:latin typeface="+mj-lt"/>
              </a:rPr>
              <a:t> в секция, </a:t>
            </a:r>
            <a:r>
              <a:rPr lang="ru-RU" sz="3400" dirty="0" err="1" smtClean="0">
                <a:latin typeface="+mj-lt"/>
              </a:rPr>
              <a:t>могат</a:t>
            </a:r>
            <a:r>
              <a:rPr lang="ru-RU" sz="3400" dirty="0" smtClean="0">
                <a:latin typeface="+mj-lt"/>
              </a:rPr>
              <a:t> да </a:t>
            </a:r>
            <a:r>
              <a:rPr lang="ru-RU" sz="3400" dirty="0" err="1" smtClean="0">
                <a:latin typeface="+mj-lt"/>
              </a:rPr>
              <a:t>гласуват</a:t>
            </a:r>
            <a:r>
              <a:rPr lang="ru-RU" sz="3400" dirty="0" smtClean="0">
                <a:latin typeface="+mj-lt"/>
              </a:rPr>
              <a:t> там само </a:t>
            </a:r>
            <a:r>
              <a:rPr lang="ru-RU" sz="3400" dirty="0" err="1" smtClean="0">
                <a:latin typeface="+mj-lt"/>
              </a:rPr>
              <a:t>ако</a:t>
            </a:r>
            <a:r>
              <a:rPr lang="bg-BG" sz="3400" dirty="0" smtClean="0">
                <a:latin typeface="+mj-lt"/>
                <a:ea typeface="Times New Roman"/>
              </a:rPr>
              <a:t> имат постоянен адрес на територията на общината или кметството</a:t>
            </a:r>
            <a:r>
              <a:rPr lang="ru-RU" sz="3400" dirty="0" smtClean="0">
                <a:latin typeface="+mj-lt"/>
              </a:rPr>
              <a:t>.  </a:t>
            </a:r>
            <a:r>
              <a:rPr lang="ru-RU" sz="3400" dirty="0" err="1" smtClean="0">
                <a:latin typeface="+mj-lt"/>
              </a:rPr>
              <a:t>Ако</a:t>
            </a:r>
            <a:r>
              <a:rPr lang="ru-RU" sz="3400" dirty="0" smtClean="0">
                <a:latin typeface="+mj-lt"/>
              </a:rPr>
              <a:t> в секцията се </a:t>
            </a:r>
            <a:r>
              <a:rPr lang="ru-RU" sz="3400" dirty="0" err="1" smtClean="0">
                <a:latin typeface="+mj-lt"/>
              </a:rPr>
              <a:t>произвеждат</a:t>
            </a:r>
            <a:r>
              <a:rPr lang="ru-RU" sz="3400" dirty="0" smtClean="0">
                <a:latin typeface="+mj-lt"/>
              </a:rPr>
              <a:t> и </a:t>
            </a:r>
            <a:r>
              <a:rPr lang="ru-RU" sz="3400" dirty="0" err="1" smtClean="0">
                <a:latin typeface="+mj-lt"/>
              </a:rPr>
              <a:t>избори</a:t>
            </a:r>
            <a:r>
              <a:rPr lang="ru-RU" sz="3400" dirty="0" smtClean="0">
                <a:latin typeface="+mj-lt"/>
              </a:rPr>
              <a:t> за </a:t>
            </a:r>
            <a:r>
              <a:rPr lang="ru-RU" sz="3400" dirty="0" err="1" smtClean="0">
                <a:latin typeface="+mj-lt"/>
              </a:rPr>
              <a:t>кмет</a:t>
            </a:r>
            <a:r>
              <a:rPr lang="ru-RU" sz="3400" dirty="0" smtClean="0">
                <a:latin typeface="+mj-lt"/>
              </a:rPr>
              <a:t> на </a:t>
            </a:r>
            <a:r>
              <a:rPr lang="ru-RU" sz="3400" dirty="0" err="1" smtClean="0">
                <a:latin typeface="+mj-lt"/>
              </a:rPr>
              <a:t>кметство</a:t>
            </a:r>
            <a:r>
              <a:rPr lang="ru-RU" sz="3400" dirty="0" smtClean="0">
                <a:latin typeface="+mj-lt"/>
              </a:rPr>
              <a:t> </a:t>
            </a:r>
            <a:r>
              <a:rPr lang="ru-RU" sz="3400" dirty="0" err="1" smtClean="0">
                <a:latin typeface="+mj-lt"/>
              </a:rPr>
              <a:t>членовете</a:t>
            </a:r>
            <a:r>
              <a:rPr lang="ru-RU" sz="3400" dirty="0" smtClean="0">
                <a:latin typeface="+mj-lt"/>
              </a:rPr>
              <a:t> на СИК и </a:t>
            </a:r>
            <a:r>
              <a:rPr lang="ru-RU" sz="3400" dirty="0" err="1" smtClean="0">
                <a:latin typeface="+mj-lt"/>
              </a:rPr>
              <a:t>охраната</a:t>
            </a:r>
            <a:r>
              <a:rPr lang="ru-RU" sz="3400" dirty="0" smtClean="0">
                <a:latin typeface="+mj-lt"/>
              </a:rPr>
              <a:t> на </a:t>
            </a:r>
            <a:r>
              <a:rPr lang="ru-RU" sz="3400" dirty="0" err="1" smtClean="0">
                <a:latin typeface="+mj-lt"/>
              </a:rPr>
              <a:t>тази</a:t>
            </a:r>
            <a:r>
              <a:rPr lang="ru-RU" sz="3400" dirty="0" smtClean="0">
                <a:latin typeface="+mj-lt"/>
              </a:rPr>
              <a:t> секция, </a:t>
            </a:r>
            <a:r>
              <a:rPr lang="ru-RU" sz="3400" u="sng" dirty="0" err="1" smtClean="0">
                <a:latin typeface="+mj-lt"/>
              </a:rPr>
              <a:t>гласуват</a:t>
            </a:r>
            <a:r>
              <a:rPr lang="ru-RU" sz="3400" u="sng" dirty="0" smtClean="0">
                <a:latin typeface="+mj-lt"/>
              </a:rPr>
              <a:t> за </a:t>
            </a:r>
            <a:r>
              <a:rPr lang="ru-RU" sz="3400" u="sng" dirty="0" err="1" smtClean="0">
                <a:latin typeface="+mj-lt"/>
              </a:rPr>
              <a:t>кмет</a:t>
            </a:r>
            <a:r>
              <a:rPr lang="ru-RU" sz="3400" u="sng" dirty="0" smtClean="0">
                <a:latin typeface="+mj-lt"/>
              </a:rPr>
              <a:t> на </a:t>
            </a:r>
            <a:r>
              <a:rPr lang="ru-RU" sz="3400" u="sng" dirty="0" err="1" smtClean="0">
                <a:latin typeface="+mj-lt"/>
              </a:rPr>
              <a:t>кметство</a:t>
            </a:r>
            <a:r>
              <a:rPr lang="ru-RU" sz="3400" dirty="0" smtClean="0">
                <a:latin typeface="+mj-lt"/>
              </a:rPr>
              <a:t>, само </a:t>
            </a:r>
            <a:r>
              <a:rPr lang="ru-RU" sz="3400" dirty="0" err="1" smtClean="0">
                <a:latin typeface="+mj-lt"/>
              </a:rPr>
              <a:t>ако</a:t>
            </a:r>
            <a:r>
              <a:rPr lang="ru-RU" sz="3400" dirty="0" smtClean="0">
                <a:latin typeface="+mj-lt"/>
              </a:rPr>
              <a:t> постоянния им адрес е в </a:t>
            </a:r>
            <a:r>
              <a:rPr lang="ru-RU" sz="3400" dirty="0" err="1" smtClean="0">
                <a:latin typeface="+mj-lt"/>
              </a:rPr>
              <a:t>кметството</a:t>
            </a:r>
            <a:r>
              <a:rPr lang="ru-RU" sz="3400" dirty="0" smtClean="0">
                <a:latin typeface="+mj-lt"/>
              </a:rPr>
              <a:t>. </a:t>
            </a:r>
            <a:r>
              <a:rPr lang="ru-RU" sz="3400" dirty="0" err="1" smtClean="0">
                <a:latin typeface="+mj-lt"/>
              </a:rPr>
              <a:t>Ако</a:t>
            </a:r>
            <a:r>
              <a:rPr lang="ru-RU" sz="3400" dirty="0" smtClean="0">
                <a:latin typeface="+mj-lt"/>
              </a:rPr>
              <a:t> постоянния адрес не е на </a:t>
            </a:r>
            <a:r>
              <a:rPr lang="ru-RU" sz="3400" dirty="0" err="1" smtClean="0">
                <a:latin typeface="+mj-lt"/>
              </a:rPr>
              <a:t>територията</a:t>
            </a:r>
            <a:r>
              <a:rPr lang="ru-RU" sz="3400" dirty="0" smtClean="0">
                <a:latin typeface="+mj-lt"/>
              </a:rPr>
              <a:t> на </a:t>
            </a:r>
            <a:r>
              <a:rPr lang="ru-RU" sz="3400" dirty="0" err="1" smtClean="0">
                <a:latin typeface="+mj-lt"/>
              </a:rPr>
              <a:t>кметството</a:t>
            </a:r>
            <a:r>
              <a:rPr lang="ru-RU" sz="3400" dirty="0" smtClean="0">
                <a:latin typeface="+mj-lt"/>
              </a:rPr>
              <a:t>, те </a:t>
            </a:r>
            <a:r>
              <a:rPr lang="ru-RU" sz="3400" dirty="0" err="1" smtClean="0">
                <a:latin typeface="+mj-lt"/>
              </a:rPr>
              <a:t>могат</a:t>
            </a:r>
            <a:r>
              <a:rPr lang="ru-RU" sz="3400" dirty="0" smtClean="0">
                <a:latin typeface="+mj-lt"/>
              </a:rPr>
              <a:t> да </a:t>
            </a:r>
            <a:r>
              <a:rPr lang="ru-RU" sz="3400" dirty="0" err="1" smtClean="0">
                <a:latin typeface="+mj-lt"/>
              </a:rPr>
              <a:t>гласуват</a:t>
            </a:r>
            <a:r>
              <a:rPr lang="ru-RU" sz="3400" dirty="0" smtClean="0">
                <a:latin typeface="+mj-lt"/>
              </a:rPr>
              <a:t> </a:t>
            </a:r>
            <a:r>
              <a:rPr lang="ru-RU" sz="3400" u="sng" dirty="0" smtClean="0">
                <a:latin typeface="+mj-lt"/>
              </a:rPr>
              <a:t>само за </a:t>
            </a:r>
            <a:r>
              <a:rPr lang="ru-RU" sz="3400" u="sng" dirty="0" err="1" smtClean="0">
                <a:latin typeface="+mj-lt"/>
              </a:rPr>
              <a:t>общински</a:t>
            </a:r>
            <a:r>
              <a:rPr lang="ru-RU" sz="3400" u="sng" dirty="0" smtClean="0">
                <a:latin typeface="+mj-lt"/>
              </a:rPr>
              <a:t> </a:t>
            </a:r>
            <a:r>
              <a:rPr lang="ru-RU" sz="3400" u="sng" dirty="0" err="1" smtClean="0">
                <a:latin typeface="+mj-lt"/>
              </a:rPr>
              <a:t>съветници</a:t>
            </a:r>
            <a:r>
              <a:rPr lang="ru-RU" sz="3400" u="sng" dirty="0" smtClean="0">
                <a:latin typeface="+mj-lt"/>
              </a:rPr>
              <a:t> и за </a:t>
            </a:r>
            <a:r>
              <a:rPr lang="ru-RU" sz="3400" u="sng" dirty="0" err="1" smtClean="0">
                <a:latin typeface="+mj-lt"/>
              </a:rPr>
              <a:t>кмет</a:t>
            </a:r>
            <a:r>
              <a:rPr lang="ru-RU" sz="3400" u="sng" dirty="0" smtClean="0">
                <a:latin typeface="+mj-lt"/>
              </a:rPr>
              <a:t> на община</a:t>
            </a:r>
            <a:r>
              <a:rPr lang="ru-RU" sz="3400" dirty="0" smtClean="0">
                <a:latin typeface="+mj-lt"/>
              </a:rPr>
              <a:t>.</a:t>
            </a:r>
            <a:r>
              <a:rPr lang="bg-BG" sz="3400" dirty="0" smtClean="0">
                <a:latin typeface="+mj-lt"/>
              </a:rPr>
              <a:t>; </a:t>
            </a:r>
          </a:p>
          <a:p>
            <a:pPr algn="just">
              <a:buFontTx/>
              <a:buChar char="-"/>
            </a:pPr>
            <a:r>
              <a:rPr lang="bg-BG" sz="3400" b="1" dirty="0" smtClean="0">
                <a:latin typeface="+mj-lt"/>
              </a:rPr>
              <a:t>избиратели с увредено зрение или затруднения в придвижването</a:t>
            </a:r>
            <a:r>
              <a:rPr lang="bg-BG" sz="3400" dirty="0" smtClean="0">
                <a:latin typeface="+mj-lt"/>
              </a:rPr>
              <a:t>, които гласуват в избрана от тях секция или в секция, определена за гласуване на лица с увреждания и имат постоянен адрес в общината или кметството; </a:t>
            </a:r>
          </a:p>
        </p:txBody>
      </p:sp>
    </p:spTree>
    <p:extLst>
      <p:ext uri="{BB962C8B-B14F-4D97-AF65-F5344CB8AC3E}">
        <p14:creationId xmlns:p14="http://schemas.microsoft.com/office/powerpoint/2010/main" val="192778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9766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bg-BG" sz="1900" dirty="0" smtClean="0"/>
          </a:p>
          <a:p>
            <a:pPr lvl="0" algn="just">
              <a:buFont typeface="Calibri" pitchFamily="34" charset="0"/>
              <a:buChar char="⁻"/>
            </a:pPr>
            <a:r>
              <a:rPr lang="ru-RU" sz="2200" dirty="0" err="1">
                <a:solidFill>
                  <a:srgbClr val="FF0000"/>
                </a:solidFill>
              </a:rPr>
              <a:t>лицата</a:t>
            </a:r>
            <a:r>
              <a:rPr lang="ru-RU" sz="2200" dirty="0">
                <a:solidFill>
                  <a:srgbClr val="FF0000"/>
                </a:solidFill>
              </a:rPr>
              <a:t> от персонала на </a:t>
            </a:r>
            <a:r>
              <a:rPr lang="ru-RU" sz="2200" dirty="0" err="1">
                <a:solidFill>
                  <a:srgbClr val="FF0000"/>
                </a:solidFill>
              </a:rPr>
              <a:t>лечебните</a:t>
            </a:r>
            <a:r>
              <a:rPr lang="ru-RU" sz="2200" dirty="0">
                <a:solidFill>
                  <a:srgbClr val="FF0000"/>
                </a:solidFill>
              </a:rPr>
              <a:t> заведения, </a:t>
            </a:r>
            <a:r>
              <a:rPr lang="ru-RU" sz="2200" dirty="0" err="1">
                <a:solidFill>
                  <a:srgbClr val="FF0000"/>
                </a:solidFill>
              </a:rPr>
              <a:t>домовете</a:t>
            </a:r>
            <a:r>
              <a:rPr lang="ru-RU" sz="2200" dirty="0">
                <a:solidFill>
                  <a:srgbClr val="FF0000"/>
                </a:solidFill>
              </a:rPr>
              <a:t> за стари хора и </a:t>
            </a:r>
            <a:r>
              <a:rPr lang="ru-RU" sz="2200" dirty="0" err="1">
                <a:solidFill>
                  <a:srgbClr val="FF0000"/>
                </a:solidFill>
              </a:rPr>
              <a:t>другите</a:t>
            </a:r>
            <a:r>
              <a:rPr lang="ru-RU" sz="2200" dirty="0">
                <a:solidFill>
                  <a:srgbClr val="FF0000"/>
                </a:solidFill>
              </a:rPr>
              <a:t> </a:t>
            </a:r>
            <a:r>
              <a:rPr lang="ru-RU" sz="2200" dirty="0" err="1">
                <a:solidFill>
                  <a:srgbClr val="FF0000"/>
                </a:solidFill>
              </a:rPr>
              <a:t>социални</a:t>
            </a:r>
            <a:r>
              <a:rPr lang="ru-RU" sz="2200" dirty="0">
                <a:solidFill>
                  <a:srgbClr val="FF0000"/>
                </a:solidFill>
              </a:rPr>
              <a:t> институции и в </a:t>
            </a:r>
            <a:r>
              <a:rPr lang="ru-RU" sz="2200" dirty="0" err="1">
                <a:solidFill>
                  <a:srgbClr val="FF0000"/>
                </a:solidFill>
              </a:rPr>
              <a:t>местата</a:t>
            </a:r>
            <a:r>
              <a:rPr lang="ru-RU" sz="2200" dirty="0">
                <a:solidFill>
                  <a:srgbClr val="FF0000"/>
                </a:solidFill>
              </a:rPr>
              <a:t> за </a:t>
            </a:r>
            <a:r>
              <a:rPr lang="ru-RU" sz="2200" dirty="0" err="1">
                <a:solidFill>
                  <a:srgbClr val="FF0000"/>
                </a:solidFill>
              </a:rPr>
              <a:t>изтърпяване</a:t>
            </a:r>
            <a:r>
              <a:rPr lang="ru-RU" sz="2200" dirty="0">
                <a:solidFill>
                  <a:srgbClr val="FF0000"/>
                </a:solidFill>
              </a:rPr>
              <a:t> на наказание </a:t>
            </a:r>
            <a:r>
              <a:rPr lang="ru-RU" sz="2200" dirty="0" err="1">
                <a:solidFill>
                  <a:srgbClr val="FF0000"/>
                </a:solidFill>
              </a:rPr>
              <a:t>лишаване</a:t>
            </a:r>
            <a:r>
              <a:rPr lang="ru-RU" sz="2200" dirty="0">
                <a:solidFill>
                  <a:srgbClr val="FF0000"/>
                </a:solidFill>
              </a:rPr>
              <a:t> от свобода и за </a:t>
            </a:r>
            <a:r>
              <a:rPr lang="ru-RU" sz="2200" dirty="0" err="1">
                <a:solidFill>
                  <a:srgbClr val="FF0000"/>
                </a:solidFill>
              </a:rPr>
              <a:t>задържане</a:t>
            </a:r>
            <a:r>
              <a:rPr lang="ru-RU" sz="2200" dirty="0">
                <a:solidFill>
                  <a:srgbClr val="FF0000"/>
                </a:solidFill>
              </a:rPr>
              <a:t>, </a:t>
            </a:r>
            <a:r>
              <a:rPr lang="ru-RU" sz="2200" dirty="0" err="1">
                <a:solidFill>
                  <a:srgbClr val="FF0000"/>
                </a:solidFill>
              </a:rPr>
              <a:t>служебно</a:t>
            </a:r>
            <a:r>
              <a:rPr lang="ru-RU" sz="2200" dirty="0">
                <a:solidFill>
                  <a:srgbClr val="FF0000"/>
                </a:solidFill>
              </a:rPr>
              <a:t> </a:t>
            </a:r>
            <a:r>
              <a:rPr lang="ru-RU" sz="2200" dirty="0" err="1">
                <a:solidFill>
                  <a:srgbClr val="FF0000"/>
                </a:solidFill>
              </a:rPr>
              <a:t>заети</a:t>
            </a:r>
            <a:r>
              <a:rPr lang="ru-RU" sz="2200" dirty="0">
                <a:solidFill>
                  <a:srgbClr val="FF0000"/>
                </a:solidFill>
              </a:rPr>
              <a:t> в </a:t>
            </a:r>
            <a:r>
              <a:rPr lang="ru-RU" sz="2200" dirty="0" err="1">
                <a:solidFill>
                  <a:srgbClr val="FF0000"/>
                </a:solidFill>
              </a:rPr>
              <a:t>изборния</a:t>
            </a:r>
            <a:r>
              <a:rPr lang="ru-RU" sz="2200" dirty="0">
                <a:solidFill>
                  <a:srgbClr val="FF0000"/>
                </a:solidFill>
              </a:rPr>
              <a:t> </a:t>
            </a:r>
            <a:r>
              <a:rPr lang="ru-RU" sz="2200" dirty="0" err="1">
                <a:solidFill>
                  <a:srgbClr val="FF0000"/>
                </a:solidFill>
              </a:rPr>
              <a:t>ден</a:t>
            </a:r>
            <a:r>
              <a:rPr lang="ru-RU" sz="2200" dirty="0">
                <a:solidFill>
                  <a:srgbClr val="FF0000"/>
                </a:solidFill>
              </a:rPr>
              <a:t> по </a:t>
            </a:r>
            <a:r>
              <a:rPr lang="ru-RU" sz="2200" dirty="0" err="1">
                <a:solidFill>
                  <a:srgbClr val="FF0000"/>
                </a:solidFill>
              </a:rPr>
              <a:t>месторабота</a:t>
            </a:r>
            <a:r>
              <a:rPr lang="ru-RU" sz="2200" dirty="0">
                <a:solidFill>
                  <a:srgbClr val="FF0000"/>
                </a:solidFill>
              </a:rPr>
              <a:t>, </a:t>
            </a:r>
            <a:r>
              <a:rPr lang="ru-RU" sz="2200" dirty="0" err="1">
                <a:solidFill>
                  <a:srgbClr val="FF0000"/>
                </a:solidFill>
              </a:rPr>
              <a:t>ако</a:t>
            </a:r>
            <a:r>
              <a:rPr lang="ru-RU" sz="2200" dirty="0">
                <a:solidFill>
                  <a:srgbClr val="FF0000"/>
                </a:solidFill>
              </a:rPr>
              <a:t> </a:t>
            </a:r>
            <a:r>
              <a:rPr lang="ru-RU" sz="2200" dirty="0" err="1">
                <a:solidFill>
                  <a:srgbClr val="FF0000"/>
                </a:solidFill>
              </a:rPr>
              <a:t>имат</a:t>
            </a:r>
            <a:r>
              <a:rPr lang="ru-RU" sz="2200" dirty="0">
                <a:solidFill>
                  <a:srgbClr val="FF0000"/>
                </a:solidFill>
              </a:rPr>
              <a:t> постоянен адрес в </a:t>
            </a:r>
            <a:r>
              <a:rPr lang="ru-RU" sz="2200" dirty="0" err="1">
                <a:solidFill>
                  <a:srgbClr val="FF0000"/>
                </a:solidFill>
              </a:rPr>
              <a:t>общината</a:t>
            </a:r>
            <a:r>
              <a:rPr lang="ru-RU" sz="2200" dirty="0">
                <a:solidFill>
                  <a:srgbClr val="FF0000"/>
                </a:solidFill>
              </a:rPr>
              <a:t> или </a:t>
            </a:r>
            <a:r>
              <a:rPr lang="ru-RU" sz="2200" dirty="0" err="1">
                <a:solidFill>
                  <a:srgbClr val="FF0000"/>
                </a:solidFill>
              </a:rPr>
              <a:t>кметството</a:t>
            </a:r>
            <a:r>
              <a:rPr lang="ru-RU" sz="2200" dirty="0">
                <a:solidFill>
                  <a:srgbClr val="FF0000"/>
                </a:solidFill>
              </a:rPr>
              <a:t> и </a:t>
            </a:r>
            <a:r>
              <a:rPr lang="ru-RU" sz="2200" dirty="0" err="1">
                <a:solidFill>
                  <a:srgbClr val="FF0000"/>
                </a:solidFill>
              </a:rPr>
              <a:t>нямат</a:t>
            </a:r>
            <a:r>
              <a:rPr lang="ru-RU" sz="2200" dirty="0">
                <a:solidFill>
                  <a:srgbClr val="FF0000"/>
                </a:solidFill>
              </a:rPr>
              <a:t> </a:t>
            </a:r>
            <a:r>
              <a:rPr lang="ru-RU" sz="2200" dirty="0" err="1">
                <a:solidFill>
                  <a:srgbClr val="FF0000"/>
                </a:solidFill>
              </a:rPr>
              <a:t>настоящ</a:t>
            </a:r>
            <a:r>
              <a:rPr lang="ru-RU" sz="2200" dirty="0">
                <a:solidFill>
                  <a:srgbClr val="FF0000"/>
                </a:solidFill>
              </a:rPr>
              <a:t> адрес </a:t>
            </a:r>
            <a:r>
              <a:rPr lang="ru-RU" sz="2200" dirty="0" err="1">
                <a:solidFill>
                  <a:srgbClr val="FF0000"/>
                </a:solidFill>
              </a:rPr>
              <a:t>извън</a:t>
            </a:r>
            <a:r>
              <a:rPr lang="ru-RU" sz="2200" dirty="0">
                <a:solidFill>
                  <a:srgbClr val="FF0000"/>
                </a:solidFill>
              </a:rPr>
              <a:t> </a:t>
            </a:r>
            <a:r>
              <a:rPr lang="ru-RU" sz="2200" dirty="0" err="1">
                <a:solidFill>
                  <a:srgbClr val="FF0000"/>
                </a:solidFill>
              </a:rPr>
              <a:t>Република</a:t>
            </a:r>
            <a:r>
              <a:rPr lang="ru-RU" sz="2200" dirty="0">
                <a:solidFill>
                  <a:srgbClr val="FF0000"/>
                </a:solidFill>
              </a:rPr>
              <a:t> </a:t>
            </a:r>
            <a:r>
              <a:rPr lang="ru-RU" sz="2200" dirty="0" err="1">
                <a:solidFill>
                  <a:srgbClr val="FF0000"/>
                </a:solidFill>
              </a:rPr>
              <a:t>България</a:t>
            </a:r>
            <a:r>
              <a:rPr lang="ru-RU" sz="2200" dirty="0">
                <a:solidFill>
                  <a:srgbClr val="FF0000"/>
                </a:solidFill>
              </a:rPr>
              <a:t> </a:t>
            </a:r>
            <a:r>
              <a:rPr lang="ru-RU" sz="2200" dirty="0" err="1">
                <a:solidFill>
                  <a:srgbClr val="FF0000"/>
                </a:solidFill>
              </a:rPr>
              <a:t>към</a:t>
            </a:r>
            <a:r>
              <a:rPr lang="ru-RU" sz="2200" dirty="0">
                <a:solidFill>
                  <a:srgbClr val="FF0000"/>
                </a:solidFill>
              </a:rPr>
              <a:t> 26 </a:t>
            </a:r>
            <a:r>
              <a:rPr lang="ru-RU" sz="2200" dirty="0" err="1">
                <a:solidFill>
                  <a:srgbClr val="FF0000"/>
                </a:solidFill>
              </a:rPr>
              <a:t>април</a:t>
            </a:r>
            <a:r>
              <a:rPr lang="ru-RU" sz="2200" dirty="0">
                <a:solidFill>
                  <a:srgbClr val="FF0000"/>
                </a:solidFill>
              </a:rPr>
              <a:t> 2019 г. </a:t>
            </a:r>
          </a:p>
          <a:p>
            <a:pPr lvl="0" algn="just">
              <a:buFont typeface="Calibri" pitchFamily="34" charset="0"/>
              <a:buChar char="⁻"/>
            </a:pPr>
            <a:endParaRPr lang="ru-RU" sz="16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ru-RU" sz="2100" dirty="0">
              <a:solidFill>
                <a:prstClr val="black"/>
              </a:solidFill>
            </a:endParaRPr>
          </a:p>
          <a:p>
            <a:pPr lvl="0" algn="just">
              <a:buFont typeface="Calibri" pitchFamily="34" charset="0"/>
              <a:buChar char="⁻"/>
            </a:pPr>
            <a:endParaRPr lang="bg-BG" sz="21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bg-BG" sz="2600" b="1" dirty="0" smtClean="0">
                <a:solidFill>
                  <a:prstClr val="black"/>
                </a:solidFill>
              </a:rPr>
              <a:t>Представените </a:t>
            </a:r>
            <a:r>
              <a:rPr lang="bg-BG" sz="2600" b="1" dirty="0">
                <a:solidFill>
                  <a:prstClr val="black"/>
                </a:solidFill>
              </a:rPr>
              <a:t>удостоверения и декларациите, </a:t>
            </a:r>
            <a:r>
              <a:rPr lang="bg-BG" sz="2600" b="1" u="sng" dirty="0" smtClean="0">
                <a:solidFill>
                  <a:prstClr val="black"/>
                </a:solidFill>
              </a:rPr>
              <a:t>се </a:t>
            </a:r>
            <a:r>
              <a:rPr lang="bg-BG" sz="2600" b="1" u="sng" dirty="0">
                <a:solidFill>
                  <a:prstClr val="black"/>
                </a:solidFill>
              </a:rPr>
              <a:t>прилагат в оригинал към избирателния списък. </a:t>
            </a:r>
            <a:r>
              <a:rPr lang="en-US" sz="2600" b="1" u="sng" dirty="0">
                <a:solidFill>
                  <a:prstClr val="black"/>
                </a:solidFill>
              </a:rPr>
              <a:t>O</a:t>
            </a:r>
            <a:r>
              <a:rPr lang="bg-BG" sz="2600" b="1" u="sng" dirty="0" smtClean="0">
                <a:solidFill>
                  <a:prstClr val="black"/>
                </a:solidFill>
              </a:rPr>
              <a:t>ИК ЩЕ ПРОВЕРЯВА ДАЛИ СА ТАМ И ДАЛИ БРОЯТ ИМ СЪОТВЕТСТВА НА ДОПИСВАНИЯТА ПОД ЧЕРТА.</a:t>
            </a:r>
          </a:p>
          <a:p>
            <a:pPr marL="0" lvl="0" indent="0" algn="just">
              <a:buNone/>
            </a:pPr>
            <a:endParaRPr lang="bg-BG" sz="2600" b="1" u="sng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bg-BG" sz="2600" b="1" dirty="0" smtClean="0">
                <a:solidFill>
                  <a:prstClr val="black"/>
                </a:solidFill>
              </a:rPr>
              <a:t>СИК са </a:t>
            </a:r>
            <a:r>
              <a:rPr lang="bg-BG" sz="2600" b="1" dirty="0">
                <a:solidFill>
                  <a:prstClr val="black"/>
                </a:solidFill>
              </a:rPr>
              <a:t>длъжни да предоставят на избирателите образците на декларациите, описани по-горе. В края на изборния ден, след приключване на гласуването, </a:t>
            </a:r>
            <a:r>
              <a:rPr lang="bg-BG" sz="2600" b="1" u="sng" dirty="0">
                <a:solidFill>
                  <a:prstClr val="black"/>
                </a:solidFill>
              </a:rPr>
              <a:t>председателят и секретарят на СИК се подписват под последното име на вписания в допълнителната страница избирател.</a:t>
            </a:r>
          </a:p>
          <a:p>
            <a:pPr marL="0" indent="0">
              <a:buNone/>
            </a:pPr>
            <a:endParaRPr lang="bg-BG" sz="1900" dirty="0"/>
          </a:p>
          <a:p>
            <a:pPr marL="0" indent="0">
              <a:buNone/>
            </a:pPr>
            <a:endParaRPr lang="bg-BG" sz="1900" dirty="0" smtClean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571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1970</TotalTime>
  <Words>1806</Words>
  <Application>Microsoft Office PowerPoint</Application>
  <PresentationFormat>Презентация на цял екран (4:3)</PresentationFormat>
  <Paragraphs>363</Paragraphs>
  <Slides>31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31</vt:i4>
      </vt:variant>
    </vt:vector>
  </HeadingPairs>
  <TitlesOfParts>
    <vt:vector size="36" baseType="lpstr">
      <vt:lpstr>Arial</vt:lpstr>
      <vt:lpstr>Book Antiqua</vt:lpstr>
      <vt:lpstr>Calibri</vt:lpstr>
      <vt:lpstr>Times New Roman</vt:lpstr>
      <vt:lpstr>Office тема</vt:lpstr>
      <vt:lpstr>Презентация на PowerPoint</vt:lpstr>
      <vt:lpstr>Презентация на PowerPoint</vt:lpstr>
      <vt:lpstr>ИЗБОРЕН ДЕН  Начало: 7:00 часа на 04 АПРИЛ 2021 г.  ЯВЕТЕ СЕ 15 МИН ПО-РАНО.  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Гласуване при сгрешена бюлетина</vt:lpstr>
      <vt:lpstr>Презентация на PowerPoint</vt:lpstr>
      <vt:lpstr>Презентация на PowerPoint</vt:lpstr>
      <vt:lpstr>ОТВАРЯТЕ УРНИТЕ</vt:lpstr>
      <vt:lpstr>Презентация на PowerPoint</vt:lpstr>
      <vt:lpstr>Презентация на PowerPoint</vt:lpstr>
      <vt:lpstr>Преференции</vt:lpstr>
      <vt:lpstr>Бюлетините се подреждат на две отделни купчини – действителни и недействителни  </vt:lpstr>
      <vt:lpstr>ПРЕБРОЯВАНЕ НА ПРЕФЕРЕНЦИИТЕ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За ваше улеснение: След всеки раздел в Протокола има дадени контроли. Използвайте ги! Когато всички контроли излязат препишете черновата.  Не тръгвайте към залата за предаване преди да ви излязат контролите.</vt:lpstr>
      <vt:lpstr>ВНИМАНИЕ! НЕ СЛАГАЙ В ЧУВАЛА: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ИЗБОРЕН ДЕН 7,00 часа на 06 ноември 2016 г., но не по-късно от 8,00 часа (само при липса на кворум в 7,00 часа).</dc:title>
  <dc:creator>USER1</dc:creator>
  <cp:lastModifiedBy>RIK6</cp:lastModifiedBy>
  <cp:revision>192</cp:revision>
  <dcterms:created xsi:type="dcterms:W3CDTF">2016-10-25T12:57:07Z</dcterms:created>
  <dcterms:modified xsi:type="dcterms:W3CDTF">2021-03-21T15:59:38Z</dcterms:modified>
</cp:coreProperties>
</file>